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aveSubsetFonts="1">
  <p:sldMasterIdLst>
    <p:sldMasterId id="2147483648" r:id="rId1"/>
  </p:sldMasterIdLst>
  <p:notesMasterIdLst>
    <p:notesMasterId r:id="rId15"/>
  </p:notesMasterIdLst>
  <p:handoutMasterIdLst>
    <p:handoutMasterId r:id="rId16"/>
  </p:handout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7" d="100"/>
          <a:sy n="107" d="100"/>
        </p:scale>
        <p:origin x="114" y="1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972EBDA-3745-462A-9DC7-3002CFD93D6B}" type="datetimeFigureOut">
              <a:rPr lang="en-US" smtClean="0"/>
              <a:t>1/5/2021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B949A72-EDC4-4073-9209-C3C152C24F6B}" type="slidenum">
              <a:rPr lang="en-US" smtClean="0"/>
              <a:t>‹#›</a:t>
            </a:fld>
            <a:endParaRPr lang="en-US"/>
          </a:p>
        </p:txBody>
      </p:sp>
    </p:spTree>
    <p:extLst>
      <p:ext uri="{BB962C8B-B14F-4D97-AF65-F5344CB8AC3E}">
        <p14:creationId xmlns:p14="http://schemas.microsoft.com/office/powerpoint/2010/main" val="1139471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1095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3</a:t>
            </a:fld>
            <a:endParaRPr lang="en-US"/>
          </a:p>
        </p:txBody>
      </p:sp>
    </p:spTree>
    <p:extLst>
      <p:ext uri="{BB962C8B-B14F-4D97-AF65-F5344CB8AC3E}">
        <p14:creationId xmlns:p14="http://schemas.microsoft.com/office/powerpoint/2010/main" val="3838440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12</a:t>
            </a:fld>
            <a:endParaRPr lang="en-US"/>
          </a:p>
        </p:txBody>
      </p:sp>
    </p:spTree>
    <p:extLst>
      <p:ext uri="{BB962C8B-B14F-4D97-AF65-F5344CB8AC3E}">
        <p14:creationId xmlns:p14="http://schemas.microsoft.com/office/powerpoint/2010/main" val="3268974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13</a:t>
            </a:fld>
            <a:endParaRPr lang="en-US"/>
          </a:p>
        </p:txBody>
      </p:sp>
    </p:spTree>
    <p:extLst>
      <p:ext uri="{BB962C8B-B14F-4D97-AF65-F5344CB8AC3E}">
        <p14:creationId xmlns:p14="http://schemas.microsoft.com/office/powerpoint/2010/main" val="3268974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14</a:t>
            </a:fld>
            <a:endParaRPr lang="en-US"/>
          </a:p>
        </p:txBody>
      </p:sp>
    </p:spTree>
    <p:extLst>
      <p:ext uri="{BB962C8B-B14F-4D97-AF65-F5344CB8AC3E}">
        <p14:creationId xmlns:p14="http://schemas.microsoft.com/office/powerpoint/2010/main" val="3268974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15</a:t>
            </a:fld>
            <a:endParaRPr lang="en-US"/>
          </a:p>
        </p:txBody>
      </p:sp>
    </p:spTree>
    <p:extLst>
      <p:ext uri="{BB962C8B-B14F-4D97-AF65-F5344CB8AC3E}">
        <p14:creationId xmlns:p14="http://schemas.microsoft.com/office/powerpoint/2010/main" val="3268974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4</a:t>
            </a:fld>
            <a:endParaRPr lang="en-US"/>
          </a:p>
        </p:txBody>
      </p:sp>
    </p:spTree>
    <p:extLst>
      <p:ext uri="{BB962C8B-B14F-4D97-AF65-F5344CB8AC3E}">
        <p14:creationId xmlns:p14="http://schemas.microsoft.com/office/powerpoint/2010/main" val="3268974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5</a:t>
            </a:fld>
            <a:endParaRPr lang="en-US"/>
          </a:p>
        </p:txBody>
      </p:sp>
    </p:spTree>
    <p:extLst>
      <p:ext uri="{BB962C8B-B14F-4D97-AF65-F5344CB8AC3E}">
        <p14:creationId xmlns:p14="http://schemas.microsoft.com/office/powerpoint/2010/main" val="3268974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6</a:t>
            </a:fld>
            <a:endParaRPr lang="en-US"/>
          </a:p>
        </p:txBody>
      </p:sp>
    </p:spTree>
    <p:extLst>
      <p:ext uri="{BB962C8B-B14F-4D97-AF65-F5344CB8AC3E}">
        <p14:creationId xmlns:p14="http://schemas.microsoft.com/office/powerpoint/2010/main" val="3268974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7</a:t>
            </a:fld>
            <a:endParaRPr lang="en-US"/>
          </a:p>
        </p:txBody>
      </p:sp>
    </p:spTree>
    <p:extLst>
      <p:ext uri="{BB962C8B-B14F-4D97-AF65-F5344CB8AC3E}">
        <p14:creationId xmlns:p14="http://schemas.microsoft.com/office/powerpoint/2010/main" val="3268974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8</a:t>
            </a:fld>
            <a:endParaRPr lang="en-US"/>
          </a:p>
        </p:txBody>
      </p:sp>
    </p:spTree>
    <p:extLst>
      <p:ext uri="{BB962C8B-B14F-4D97-AF65-F5344CB8AC3E}">
        <p14:creationId xmlns:p14="http://schemas.microsoft.com/office/powerpoint/2010/main" val="3268974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9</a:t>
            </a:fld>
            <a:endParaRPr lang="en-US"/>
          </a:p>
        </p:txBody>
      </p:sp>
    </p:spTree>
    <p:extLst>
      <p:ext uri="{BB962C8B-B14F-4D97-AF65-F5344CB8AC3E}">
        <p14:creationId xmlns:p14="http://schemas.microsoft.com/office/powerpoint/2010/main" val="3268974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10</a:t>
            </a:fld>
            <a:endParaRPr lang="en-US"/>
          </a:p>
        </p:txBody>
      </p:sp>
    </p:spTree>
    <p:extLst>
      <p:ext uri="{BB962C8B-B14F-4D97-AF65-F5344CB8AC3E}">
        <p14:creationId xmlns:p14="http://schemas.microsoft.com/office/powerpoint/2010/main" val="3268974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45165659-7586-41B7-8079-7481AF977922}" type="slidenum">
              <a:rPr lang="en-US" smtClean="0"/>
              <a:t>11</a:t>
            </a:fld>
            <a:endParaRPr lang="en-US"/>
          </a:p>
        </p:txBody>
      </p:sp>
    </p:spTree>
    <p:extLst>
      <p:ext uri="{BB962C8B-B14F-4D97-AF65-F5344CB8AC3E}">
        <p14:creationId xmlns:p14="http://schemas.microsoft.com/office/powerpoint/2010/main" val="3268974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B2C78C-EF91-44C7-9AD4-2FEF7A22409D}"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B95A4-1D7B-4867-8A3A-E65CA59BCEE6}" type="slidenum">
              <a:rPr lang="en-US" smtClean="0"/>
              <a:t>‹#›</a:t>
            </a:fld>
            <a:endParaRPr lang="en-US"/>
          </a:p>
        </p:txBody>
      </p:sp>
    </p:spTree>
    <p:extLst>
      <p:ext uri="{BB962C8B-B14F-4D97-AF65-F5344CB8AC3E}">
        <p14:creationId xmlns:p14="http://schemas.microsoft.com/office/powerpoint/2010/main" val="316990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B2C78C-EF91-44C7-9AD4-2FEF7A22409D}"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B95A4-1D7B-4867-8A3A-E65CA59BCEE6}" type="slidenum">
              <a:rPr lang="en-US" smtClean="0"/>
              <a:t>‹#›</a:t>
            </a:fld>
            <a:endParaRPr lang="en-US"/>
          </a:p>
        </p:txBody>
      </p:sp>
    </p:spTree>
    <p:extLst>
      <p:ext uri="{BB962C8B-B14F-4D97-AF65-F5344CB8AC3E}">
        <p14:creationId xmlns:p14="http://schemas.microsoft.com/office/powerpoint/2010/main" val="2531136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B2C78C-EF91-44C7-9AD4-2FEF7A22409D}"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B95A4-1D7B-4867-8A3A-E65CA59BCEE6}" type="slidenum">
              <a:rPr lang="en-US" smtClean="0"/>
              <a:t>‹#›</a:t>
            </a:fld>
            <a:endParaRPr lang="en-US"/>
          </a:p>
        </p:txBody>
      </p:sp>
    </p:spTree>
    <p:extLst>
      <p:ext uri="{BB962C8B-B14F-4D97-AF65-F5344CB8AC3E}">
        <p14:creationId xmlns:p14="http://schemas.microsoft.com/office/powerpoint/2010/main" val="294274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B2C78C-EF91-44C7-9AD4-2FEF7A22409D}"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B95A4-1D7B-4867-8A3A-E65CA59BCEE6}" type="slidenum">
              <a:rPr lang="en-US" smtClean="0"/>
              <a:t>‹#›</a:t>
            </a:fld>
            <a:endParaRPr lang="en-US"/>
          </a:p>
        </p:txBody>
      </p:sp>
    </p:spTree>
    <p:extLst>
      <p:ext uri="{BB962C8B-B14F-4D97-AF65-F5344CB8AC3E}">
        <p14:creationId xmlns:p14="http://schemas.microsoft.com/office/powerpoint/2010/main" val="186803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B2C78C-EF91-44C7-9AD4-2FEF7A22409D}"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B95A4-1D7B-4867-8A3A-E65CA59BCEE6}" type="slidenum">
              <a:rPr lang="en-US" smtClean="0"/>
              <a:t>‹#›</a:t>
            </a:fld>
            <a:endParaRPr lang="en-US"/>
          </a:p>
        </p:txBody>
      </p:sp>
    </p:spTree>
    <p:extLst>
      <p:ext uri="{BB962C8B-B14F-4D97-AF65-F5344CB8AC3E}">
        <p14:creationId xmlns:p14="http://schemas.microsoft.com/office/powerpoint/2010/main" val="204222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B2C78C-EF91-44C7-9AD4-2FEF7A22409D}"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B95A4-1D7B-4867-8A3A-E65CA59BCEE6}" type="slidenum">
              <a:rPr lang="en-US" smtClean="0"/>
              <a:t>‹#›</a:t>
            </a:fld>
            <a:endParaRPr lang="en-US"/>
          </a:p>
        </p:txBody>
      </p:sp>
    </p:spTree>
    <p:extLst>
      <p:ext uri="{BB962C8B-B14F-4D97-AF65-F5344CB8AC3E}">
        <p14:creationId xmlns:p14="http://schemas.microsoft.com/office/powerpoint/2010/main" val="331938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B2C78C-EF91-44C7-9AD4-2FEF7A22409D}"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5B95A4-1D7B-4867-8A3A-E65CA59BCEE6}" type="slidenum">
              <a:rPr lang="en-US" smtClean="0"/>
              <a:t>‹#›</a:t>
            </a:fld>
            <a:endParaRPr lang="en-US"/>
          </a:p>
        </p:txBody>
      </p:sp>
    </p:spTree>
    <p:extLst>
      <p:ext uri="{BB962C8B-B14F-4D97-AF65-F5344CB8AC3E}">
        <p14:creationId xmlns:p14="http://schemas.microsoft.com/office/powerpoint/2010/main" val="182906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B2C78C-EF91-44C7-9AD4-2FEF7A22409D}"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5B95A4-1D7B-4867-8A3A-E65CA59BCEE6}" type="slidenum">
              <a:rPr lang="en-US" smtClean="0"/>
              <a:t>‹#›</a:t>
            </a:fld>
            <a:endParaRPr lang="en-US"/>
          </a:p>
        </p:txBody>
      </p:sp>
    </p:spTree>
    <p:extLst>
      <p:ext uri="{BB962C8B-B14F-4D97-AF65-F5344CB8AC3E}">
        <p14:creationId xmlns:p14="http://schemas.microsoft.com/office/powerpoint/2010/main" val="423007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2C78C-EF91-44C7-9AD4-2FEF7A22409D}"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5B95A4-1D7B-4867-8A3A-E65CA59BCEE6}" type="slidenum">
              <a:rPr lang="en-US" smtClean="0"/>
              <a:t>‹#›</a:t>
            </a:fld>
            <a:endParaRPr lang="en-US"/>
          </a:p>
        </p:txBody>
      </p:sp>
    </p:spTree>
    <p:extLst>
      <p:ext uri="{BB962C8B-B14F-4D97-AF65-F5344CB8AC3E}">
        <p14:creationId xmlns:p14="http://schemas.microsoft.com/office/powerpoint/2010/main" val="1240891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B2C78C-EF91-44C7-9AD4-2FEF7A22409D}"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B95A4-1D7B-4867-8A3A-E65CA59BCEE6}" type="slidenum">
              <a:rPr lang="en-US" smtClean="0"/>
              <a:t>‹#›</a:t>
            </a:fld>
            <a:endParaRPr lang="en-US"/>
          </a:p>
        </p:txBody>
      </p:sp>
    </p:spTree>
    <p:extLst>
      <p:ext uri="{BB962C8B-B14F-4D97-AF65-F5344CB8AC3E}">
        <p14:creationId xmlns:p14="http://schemas.microsoft.com/office/powerpoint/2010/main" val="322325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B2C78C-EF91-44C7-9AD4-2FEF7A22409D}"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B95A4-1D7B-4867-8A3A-E65CA59BCEE6}" type="slidenum">
              <a:rPr lang="en-US" smtClean="0"/>
              <a:t>‹#›</a:t>
            </a:fld>
            <a:endParaRPr lang="en-US"/>
          </a:p>
        </p:txBody>
      </p:sp>
    </p:spTree>
    <p:extLst>
      <p:ext uri="{BB962C8B-B14F-4D97-AF65-F5344CB8AC3E}">
        <p14:creationId xmlns:p14="http://schemas.microsoft.com/office/powerpoint/2010/main" val="155179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2C78C-EF91-44C7-9AD4-2FEF7A22409D}" type="datetimeFigureOut">
              <a:rPr lang="en-US" smtClean="0"/>
              <a:t>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5B95A4-1D7B-4867-8A3A-E65CA59BCEE6}" type="slidenum">
              <a:rPr lang="en-US" smtClean="0"/>
              <a:t>‹#›</a:t>
            </a:fld>
            <a:endParaRPr lang="en-US"/>
          </a:p>
        </p:txBody>
      </p:sp>
    </p:spTree>
    <p:extLst>
      <p:ext uri="{BB962C8B-B14F-4D97-AF65-F5344CB8AC3E}">
        <p14:creationId xmlns:p14="http://schemas.microsoft.com/office/powerpoint/2010/main" val="3588288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28600" y="5029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endParaRPr lang="en-US" sz="2400" dirty="0">
              <a:latin typeface="Arial Black" panose="020B0A04020102020204" pitchFamily="34" charset="0"/>
            </a:endParaRPr>
          </a:p>
          <a:p>
            <a:pPr marL="0" indent="0" algn="ctr">
              <a:buNone/>
            </a:pPr>
            <a:endParaRPr lang="en-US" sz="2400" dirty="0">
              <a:latin typeface="Arial Black" panose="020B0A04020102020204" pitchFamily="34" charset="0"/>
            </a:endParaRPr>
          </a:p>
          <a:p>
            <a:pPr marL="0" indent="0" algn="ctr">
              <a:buNone/>
            </a:pPr>
            <a:r>
              <a:rPr lang="en-US" sz="2400" dirty="0">
                <a:latin typeface="Arial Black" panose="020B0A04020102020204" pitchFamily="34" charset="0"/>
              </a:rPr>
              <a:t>Impact of Your Health on Your Wealth</a:t>
            </a:r>
          </a:p>
          <a:p>
            <a:pPr marL="0" indent="0" algn="ctr">
              <a:buNone/>
            </a:pPr>
            <a:endParaRPr lang="en-US" sz="2400" dirty="0">
              <a:latin typeface="Arial Black" panose="020B0A04020102020204" pitchFamily="34" charset="0"/>
            </a:endParaRPr>
          </a:p>
          <a:p>
            <a:pPr marL="0" indent="0" algn="ctr">
              <a:buNone/>
            </a:pPr>
            <a:endParaRPr lang="en-US" sz="2400" dirty="0">
              <a:latin typeface="Arial Black" panose="020B0A04020102020204" pitchFamily="34" charset="0"/>
            </a:endParaRPr>
          </a:p>
          <a:p>
            <a:pPr marL="0" indent="0" algn="ctr">
              <a:buNone/>
            </a:pPr>
            <a:r>
              <a:rPr lang="en-US" sz="2400" dirty="0">
                <a:latin typeface="Arial Black" panose="020B0A04020102020204" pitchFamily="34" charset="0"/>
              </a:rPr>
              <a:t>Peggy L. Farnworth, CPA, CFP</a:t>
            </a:r>
          </a:p>
          <a:p>
            <a:pPr marL="0" indent="0" algn="ctr">
              <a:buNone/>
            </a:pPr>
            <a:r>
              <a:rPr lang="en-US" sz="1900" dirty="0">
                <a:latin typeface="Arial" panose="020B0604020202020204" pitchFamily="34" charset="0"/>
                <a:cs typeface="Arial" panose="020B0604020202020204" pitchFamily="34" charset="0"/>
              </a:rPr>
              <a:t>Securities offered through Securities America, Inc</a:t>
            </a:r>
            <a:r>
              <a:rPr lang="en-US" sz="1900">
                <a:latin typeface="Arial" panose="020B0604020202020204" pitchFamily="34" charset="0"/>
                <a:cs typeface="Arial" panose="020B0604020202020204" pitchFamily="34" charset="0"/>
              </a:rPr>
              <a:t>. Member </a:t>
            </a:r>
            <a:r>
              <a:rPr lang="en-US" sz="1900" dirty="0">
                <a:latin typeface="Arial" panose="020B0604020202020204" pitchFamily="34" charset="0"/>
                <a:cs typeface="Arial" panose="020B0604020202020204" pitchFamily="34" charset="0"/>
              </a:rPr>
              <a:t>FINRA/SIPC. </a:t>
            </a:r>
          </a:p>
          <a:p>
            <a:pPr marL="0" indent="0" algn="ctr">
              <a:buNone/>
            </a:pPr>
            <a:r>
              <a:rPr lang="en-US" sz="1900" dirty="0">
                <a:latin typeface="Arial" panose="020B0604020202020204" pitchFamily="34" charset="0"/>
                <a:cs typeface="Arial" panose="020B0604020202020204" pitchFamily="34" charset="0"/>
              </a:rPr>
              <a:t>Advisory Services offered through Securities America Advisors, Inc. </a:t>
            </a:r>
          </a:p>
          <a:p>
            <a:pPr marL="0" indent="0" algn="ctr">
              <a:buNone/>
            </a:pPr>
            <a:r>
              <a:rPr lang="en-US" sz="1900" dirty="0">
                <a:latin typeface="Arial" panose="020B0604020202020204" pitchFamily="34" charset="0"/>
                <a:cs typeface="Arial" panose="020B0604020202020204" pitchFamily="34" charset="0"/>
              </a:rPr>
              <a:t>Boise Retirement Coach and Securities America are separate entities.</a:t>
            </a:r>
            <a:endParaRPr lang="en-US" sz="1900" i="1" dirty="0">
              <a:latin typeface="Arial" panose="020B0604020202020204" pitchFamily="34" charset="0"/>
              <a:cs typeface="Arial" panose="020B0604020202020204" pitchFamily="34" charset="0"/>
            </a:endParaRPr>
          </a:p>
          <a:p>
            <a:pPr marL="0" indent="0" algn="ctr">
              <a:buNone/>
            </a:pPr>
            <a:endParaRPr lang="en-US" sz="2400" i="1" dirty="0">
              <a:latin typeface="Arial" panose="020B0604020202020204" pitchFamily="34" charset="0"/>
              <a:cs typeface="Arial" panose="020B0604020202020204" pitchFamily="34" charset="0"/>
            </a:endParaRPr>
          </a:p>
        </p:txBody>
      </p:sp>
      <p:sp>
        <p:nvSpPr>
          <p:cNvPr id="4" name="Rectangle 3"/>
          <p:cNvSpPr/>
          <p:nvPr/>
        </p:nvSpPr>
        <p:spPr>
          <a:xfrm>
            <a:off x="457200" y="381000"/>
            <a:ext cx="8229600" cy="1015663"/>
          </a:xfrm>
          <a:prstGeom prst="rect">
            <a:avLst/>
          </a:prstGeom>
          <a:noFill/>
        </p:spPr>
        <p:txBody>
          <a:bodyPr wrap="square" lIns="91440" tIns="45720" rIns="91440" bIns="45720">
            <a:spAutoFit/>
          </a:bodyPr>
          <a:lstStyle/>
          <a:p>
            <a:pPr algn="ctr"/>
            <a:r>
              <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anose="020B0A04020102020204" pitchFamily="34" charset="0"/>
              </a:rPr>
              <a:t>WELCOME</a:t>
            </a:r>
          </a:p>
        </p:txBody>
      </p:sp>
    </p:spTree>
    <p:extLst>
      <p:ext uri="{BB962C8B-B14F-4D97-AF65-F5344CB8AC3E}">
        <p14:creationId xmlns:p14="http://schemas.microsoft.com/office/powerpoint/2010/main" val="99616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25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25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826"/>
            <a:ext cx="9162334" cy="1081268"/>
          </a:xfrm>
        </p:spPr>
        <p:txBody>
          <a:bodyPr>
            <a:normAutofit/>
          </a:bodyPr>
          <a:lstStyle/>
          <a:p>
            <a:r>
              <a:rPr lang="en-US" sz="2400" dirty="0">
                <a:latin typeface="Arial Black" panose="020B0A04020102020204" pitchFamily="34" charset="0"/>
              </a:rPr>
              <a:t>What do you do?</a:t>
            </a:r>
          </a:p>
        </p:txBody>
      </p:sp>
      <p:sp>
        <p:nvSpPr>
          <p:cNvPr id="8" name="Rectangle 7"/>
          <p:cNvSpPr/>
          <p:nvPr/>
        </p:nvSpPr>
        <p:spPr>
          <a:xfrm>
            <a:off x="4267200" y="3276600"/>
            <a:ext cx="4343400" cy="1569660"/>
          </a:xfrm>
          <a:prstGeom prst="rect">
            <a:avLst/>
          </a:prstGeom>
        </p:spPr>
        <p:txBody>
          <a:bodyPr wrap="square">
            <a:spAutoFit/>
          </a:bodyPr>
          <a:lstStyle/>
          <a:p>
            <a:pPr>
              <a:tabLst>
                <a:tab pos="228600" algn="l"/>
              </a:tabLst>
            </a:pPr>
            <a:r>
              <a:rPr lang="en-US" sz="2400" dirty="0">
                <a:solidFill>
                  <a:prstClr val="black"/>
                </a:solidFill>
                <a:latin typeface="Arial Black" panose="020B0A04020102020204" pitchFamily="34" charset="0"/>
                <a:ea typeface="+mj-ea"/>
                <a:cs typeface="+mj-cs"/>
              </a:rPr>
              <a:t>2.  Savings as a regular 	   part of your financial 	   world – Includes 	   	   bonuses and raises</a:t>
            </a:r>
            <a:endParaRPr lang="en-US" dirty="0"/>
          </a:p>
        </p:txBody>
      </p:sp>
      <p:sp>
        <p:nvSpPr>
          <p:cNvPr id="10" name="Rectangle 9"/>
          <p:cNvSpPr/>
          <p:nvPr/>
        </p:nvSpPr>
        <p:spPr>
          <a:xfrm>
            <a:off x="4267200" y="1600200"/>
            <a:ext cx="4191000" cy="1569660"/>
          </a:xfrm>
          <a:prstGeom prst="rect">
            <a:avLst/>
          </a:prstGeom>
        </p:spPr>
        <p:txBody>
          <a:bodyPr wrap="square">
            <a:spAutoFit/>
          </a:bodyPr>
          <a:lstStyle/>
          <a:p>
            <a:pPr marL="457200" indent="-457200">
              <a:buAutoNum type="arabicPeriod"/>
            </a:pPr>
            <a:r>
              <a:rPr lang="en-US" sz="2400" dirty="0">
                <a:solidFill>
                  <a:prstClr val="black"/>
                </a:solidFill>
                <a:latin typeface="Arial Black" panose="020B0A04020102020204" pitchFamily="34" charset="0"/>
              </a:rPr>
              <a:t>Savings levels of </a:t>
            </a:r>
          </a:p>
          <a:p>
            <a:r>
              <a:rPr lang="en-US" sz="2400" dirty="0">
                <a:solidFill>
                  <a:prstClr val="black"/>
                </a:solidFill>
                <a:latin typeface="Arial Black" panose="020B0A04020102020204" pitchFamily="34" charset="0"/>
              </a:rPr>
              <a:t>    10- 15% of income –</a:t>
            </a:r>
          </a:p>
          <a:p>
            <a:r>
              <a:rPr lang="en-US" sz="2400" dirty="0">
                <a:solidFill>
                  <a:prstClr val="black"/>
                </a:solidFill>
                <a:latin typeface="Arial Black" panose="020B0A04020102020204" pitchFamily="34" charset="0"/>
              </a:rPr>
              <a:t>     Starting earlier </a:t>
            </a:r>
          </a:p>
          <a:p>
            <a:r>
              <a:rPr lang="en-US" sz="2400" dirty="0">
                <a:solidFill>
                  <a:prstClr val="black"/>
                </a:solidFill>
                <a:latin typeface="Arial Black" panose="020B0A04020102020204" pitchFamily="34" charset="0"/>
              </a:rPr>
              <a:t>     is better</a:t>
            </a:r>
            <a:endParaRPr lang="en-US" sz="2400" dirty="0"/>
          </a:p>
        </p:txBody>
      </p:sp>
      <p:sp>
        <p:nvSpPr>
          <p:cNvPr id="7" name="Rounded Rectangle 6"/>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267200" y="5029200"/>
            <a:ext cx="4191000" cy="1569660"/>
          </a:xfrm>
          <a:prstGeom prst="rect">
            <a:avLst/>
          </a:prstGeom>
          <a:noFill/>
        </p:spPr>
        <p:txBody>
          <a:bodyPr wrap="square" rtlCol="0">
            <a:spAutoFit/>
          </a:bodyPr>
          <a:lstStyle/>
          <a:p>
            <a:pPr marL="457200" indent="-457200">
              <a:buAutoNum type="arabicPeriod" startAt="3"/>
            </a:pPr>
            <a:r>
              <a:rPr lang="en-US" sz="2400" dirty="0">
                <a:latin typeface="Arial Black" panose="020B0A04020102020204" pitchFamily="34" charset="0"/>
              </a:rPr>
              <a:t>Automatic savings</a:t>
            </a:r>
          </a:p>
          <a:p>
            <a:r>
              <a:rPr lang="en-US" sz="2400" dirty="0">
                <a:latin typeface="Arial Black" panose="020B0A04020102020204" pitchFamily="34" charset="0"/>
              </a:rPr>
              <a:t>     options 401(k),   </a:t>
            </a:r>
          </a:p>
          <a:p>
            <a:r>
              <a:rPr lang="en-US" sz="2400" dirty="0">
                <a:latin typeface="Arial Black" panose="020B0A04020102020204" pitchFamily="34" charset="0"/>
              </a:rPr>
              <a:t>     payroll deductions,  </a:t>
            </a:r>
          </a:p>
          <a:p>
            <a:r>
              <a:rPr lang="en-US" sz="2400" dirty="0">
                <a:latin typeface="Arial Black" panose="020B0A04020102020204" pitchFamily="34" charset="0"/>
              </a:rPr>
              <a:t>     bank transfers</a:t>
            </a:r>
          </a:p>
        </p:txBody>
      </p:sp>
      <p:pic>
        <p:nvPicPr>
          <p:cNvPr id="1026" name="Picture 2" descr="http://www.quizzle.com/blog/wp-content/uploads/2011/08/retirement-savings-j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96" y="1524000"/>
            <a:ext cx="38862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26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75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75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75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ppt_x"/>
                                          </p:val>
                                        </p:tav>
                                        <p:tav tm="100000">
                                          <p:val>
                                            <p:strVal val="#ppt_x"/>
                                          </p:val>
                                        </p:tav>
                                      </p:tavLst>
                                    </p:anim>
                                    <p:anim calcmode="lin" valueType="num">
                                      <p:cBhvr additive="base">
                                        <p:cTn id="2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4495800" y="2819400"/>
            <a:ext cx="3581400" cy="1371600"/>
          </a:xfrm>
          <a:prstGeom prst="round2Diag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91826"/>
            <a:ext cx="9162334" cy="1081268"/>
          </a:xfrm>
        </p:spPr>
        <p:txBody>
          <a:bodyPr>
            <a:normAutofit/>
          </a:bodyPr>
          <a:lstStyle/>
          <a:p>
            <a:r>
              <a:rPr lang="en-US" sz="2800" dirty="0">
                <a:latin typeface="Arial Black" panose="020B0A04020102020204" pitchFamily="34" charset="0"/>
              </a:rPr>
              <a:t>What do you do?</a:t>
            </a:r>
          </a:p>
        </p:txBody>
      </p:sp>
      <p:sp>
        <p:nvSpPr>
          <p:cNvPr id="8" name="Rectangle 7"/>
          <p:cNvSpPr/>
          <p:nvPr/>
        </p:nvSpPr>
        <p:spPr>
          <a:xfrm>
            <a:off x="4800600" y="2838271"/>
            <a:ext cx="3276600" cy="1200329"/>
          </a:xfrm>
          <a:prstGeom prst="rect">
            <a:avLst/>
          </a:prstGeom>
          <a:solidFill>
            <a:schemeClr val="tx2">
              <a:lumMod val="20000"/>
              <a:lumOff val="80000"/>
            </a:schemeClr>
          </a:solidFill>
        </p:spPr>
        <p:txBody>
          <a:bodyPr wrap="square">
            <a:spAutoFit/>
          </a:bodyPr>
          <a:lstStyle/>
          <a:p>
            <a:pPr>
              <a:tabLst>
                <a:tab pos="228600" algn="l"/>
              </a:tabLst>
            </a:pPr>
            <a:r>
              <a:rPr lang="en-US" dirty="0">
                <a:latin typeface="Arial Black" panose="020B0A04020102020204" pitchFamily="34" charset="0"/>
              </a:rPr>
              <a:t>In retirement, Medicare covers 51% of </a:t>
            </a:r>
          </a:p>
          <a:p>
            <a:pPr>
              <a:tabLst>
                <a:tab pos="228600" algn="l"/>
              </a:tabLst>
            </a:pPr>
            <a:r>
              <a:rPr lang="en-US" dirty="0">
                <a:latin typeface="Arial Black" panose="020B0A04020102020204" pitchFamily="34" charset="0"/>
              </a:rPr>
              <a:t>what employer </a:t>
            </a:r>
          </a:p>
          <a:p>
            <a:pPr>
              <a:tabLst>
                <a:tab pos="228600" algn="l"/>
              </a:tabLst>
            </a:pPr>
            <a:r>
              <a:rPr lang="en-US" dirty="0">
                <a:latin typeface="Arial Black" panose="020B0A04020102020204" pitchFamily="34" charset="0"/>
              </a:rPr>
              <a:t>provided coverage</a:t>
            </a:r>
          </a:p>
        </p:txBody>
      </p:sp>
      <p:sp>
        <p:nvSpPr>
          <p:cNvPr id="10" name="Rectangle 9"/>
          <p:cNvSpPr/>
          <p:nvPr/>
        </p:nvSpPr>
        <p:spPr>
          <a:xfrm>
            <a:off x="4114800" y="1524000"/>
            <a:ext cx="4495800" cy="461665"/>
          </a:xfrm>
          <a:prstGeom prst="rect">
            <a:avLst/>
          </a:prstGeom>
        </p:spPr>
        <p:txBody>
          <a:bodyPr wrap="square">
            <a:spAutoFit/>
          </a:bodyPr>
          <a:lstStyle/>
          <a:p>
            <a:r>
              <a:rPr lang="en-US" sz="2400" dirty="0">
                <a:latin typeface="Arial Black" panose="020B0A04020102020204" pitchFamily="34" charset="0"/>
              </a:rPr>
              <a:t>Plan for health care costs</a:t>
            </a:r>
          </a:p>
        </p:txBody>
      </p:sp>
      <p:sp>
        <p:nvSpPr>
          <p:cNvPr id="7" name="Rounded Rectangle 6"/>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038600" y="4953000"/>
            <a:ext cx="4724400" cy="369332"/>
          </a:xfrm>
          <a:prstGeom prst="rect">
            <a:avLst/>
          </a:prstGeom>
          <a:noFill/>
        </p:spPr>
        <p:txBody>
          <a:bodyPr wrap="square" rtlCol="0">
            <a:spAutoFit/>
          </a:bodyPr>
          <a:lstStyle/>
          <a:p>
            <a:r>
              <a:rPr lang="en-US" dirty="0">
                <a:latin typeface="Arial Black" panose="020B0A04020102020204" pitchFamily="34" charset="0"/>
              </a:rPr>
              <a:t>*Employee Benefit Research Center</a:t>
            </a:r>
          </a:p>
        </p:txBody>
      </p:sp>
      <p:pic>
        <p:nvPicPr>
          <p:cNvPr id="2050" name="Picture 2" descr="http://wearethepractitioners.com/images/default-source/blog-content-images/healthcare-cos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95" y="1524000"/>
            <a:ext cx="38862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17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75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75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75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ppt_x"/>
                                          </p:val>
                                        </p:tav>
                                        <p:tav tm="100000">
                                          <p:val>
                                            <p:strVal val="#ppt_x"/>
                                          </p:val>
                                        </p:tav>
                                      </p:tavLst>
                                    </p:anim>
                                    <p:anim calcmode="lin" valueType="num">
                                      <p:cBhvr additive="base">
                                        <p:cTn id="3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8" grpId="0" animBg="1"/>
      <p:bldP spid="10"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826"/>
            <a:ext cx="9162334" cy="1081268"/>
          </a:xfrm>
        </p:spPr>
        <p:txBody>
          <a:bodyPr>
            <a:normAutofit/>
          </a:bodyPr>
          <a:lstStyle/>
          <a:p>
            <a:r>
              <a:rPr lang="en-US" sz="2800" dirty="0">
                <a:latin typeface="Arial Black" panose="020B0A04020102020204" pitchFamily="34" charset="0"/>
              </a:rPr>
              <a:t>Expect to Live Longer</a:t>
            </a:r>
          </a:p>
        </p:txBody>
      </p:sp>
      <p:sp>
        <p:nvSpPr>
          <p:cNvPr id="7" name="Rounded Rectangle 6"/>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007225278"/>
              </p:ext>
            </p:extLst>
          </p:nvPr>
        </p:nvGraphicFramePr>
        <p:xfrm>
          <a:off x="584295" y="2057400"/>
          <a:ext cx="7975410" cy="1920240"/>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0000"/>
                    </a:ext>
                  </a:extLst>
                </a:gridCol>
                <a:gridCol w="1793240">
                  <a:extLst>
                    <a:ext uri="{9D8B030D-6E8A-4147-A177-3AD203B41FA5}">
                      <a16:colId xmlns:a16="http://schemas.microsoft.com/office/drawing/2014/main" val="20001"/>
                    </a:ext>
                  </a:extLst>
                </a:gridCol>
                <a:gridCol w="2083435">
                  <a:extLst>
                    <a:ext uri="{9D8B030D-6E8A-4147-A177-3AD203B41FA5}">
                      <a16:colId xmlns:a16="http://schemas.microsoft.com/office/drawing/2014/main" val="20002"/>
                    </a:ext>
                  </a:extLst>
                </a:gridCol>
                <a:gridCol w="2003235">
                  <a:extLst>
                    <a:ext uri="{9D8B030D-6E8A-4147-A177-3AD203B41FA5}">
                      <a16:colId xmlns:a16="http://schemas.microsoft.com/office/drawing/2014/main" val="20003"/>
                    </a:ext>
                  </a:extLst>
                </a:gridCol>
              </a:tblGrid>
              <a:tr h="370840">
                <a:tc>
                  <a:txBody>
                    <a:bodyPr/>
                    <a:lstStyle/>
                    <a:p>
                      <a:endParaRPr lang="en-US" dirty="0"/>
                    </a:p>
                  </a:txBody>
                  <a:tcPr>
                    <a:solidFill>
                      <a:schemeClr val="bg1"/>
                    </a:solidFill>
                  </a:tcPr>
                </a:tc>
                <a:tc>
                  <a:txBody>
                    <a:bodyPr/>
                    <a:lstStyle/>
                    <a:p>
                      <a:pPr algn="ctr"/>
                      <a:r>
                        <a:rPr lang="en-US" dirty="0">
                          <a:solidFill>
                            <a:schemeClr val="tx1"/>
                          </a:solidFill>
                        </a:rPr>
                        <a:t>65-year-old</a:t>
                      </a:r>
                      <a:r>
                        <a:rPr lang="en-US" baseline="0" dirty="0">
                          <a:solidFill>
                            <a:schemeClr val="tx1"/>
                          </a:solidFill>
                        </a:rPr>
                        <a:t> man</a:t>
                      </a:r>
                      <a:endParaRPr lang="en-US" dirty="0">
                        <a:solidFill>
                          <a:schemeClr val="tx1"/>
                        </a:solidFill>
                      </a:endParaRPr>
                    </a:p>
                  </a:txBody>
                  <a:tcP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65-year-old</a:t>
                      </a:r>
                      <a:r>
                        <a:rPr lang="en-US" baseline="0" dirty="0">
                          <a:solidFill>
                            <a:schemeClr val="tx1"/>
                          </a:solidFill>
                        </a:rPr>
                        <a:t> woman</a:t>
                      </a:r>
                      <a:endParaRPr lang="en-US" dirty="0">
                        <a:solidFill>
                          <a:schemeClr val="tx1"/>
                        </a:solidFill>
                      </a:endParaRPr>
                    </a:p>
                    <a:p>
                      <a:pPr algn="ctr"/>
                      <a:endParaRPr lang="en-US" dirty="0">
                        <a:solidFill>
                          <a:schemeClr val="tx1"/>
                        </a:solidFill>
                      </a:endParaRPr>
                    </a:p>
                  </a:txBody>
                  <a:tcPr>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65-year-old</a:t>
                      </a:r>
                      <a:r>
                        <a:rPr lang="en-US" baseline="0" dirty="0">
                          <a:solidFill>
                            <a:schemeClr val="tx1"/>
                          </a:solidFill>
                        </a:rPr>
                        <a:t> couple</a:t>
                      </a:r>
                      <a:endParaRPr lang="en-US" dirty="0">
                        <a:solidFill>
                          <a:schemeClr val="tx1"/>
                        </a:solidFill>
                      </a:endParaRPr>
                    </a:p>
                    <a:p>
                      <a:pPr algn="ctr"/>
                      <a:endParaRPr lang="en-US" dirty="0">
                        <a:solidFill>
                          <a:schemeClr val="tx1"/>
                        </a:solidFill>
                      </a:endParaRPr>
                    </a:p>
                  </a:txBody>
                  <a:tcPr>
                    <a:solidFill>
                      <a:schemeClr val="accent3">
                        <a:lumMod val="60000"/>
                        <a:lumOff val="40000"/>
                      </a:schemeClr>
                    </a:solidFill>
                  </a:tcPr>
                </a:tc>
                <a:extLst>
                  <a:ext uri="{0D108BD9-81ED-4DB2-BD59-A6C34878D82A}">
                    <a16:rowId xmlns:a16="http://schemas.microsoft.com/office/drawing/2014/main" val="10000"/>
                  </a:ext>
                </a:extLst>
              </a:tr>
              <a:tr h="370840">
                <a:tc>
                  <a:txBody>
                    <a:bodyPr/>
                    <a:lstStyle/>
                    <a:p>
                      <a:r>
                        <a:rPr lang="en-US" dirty="0"/>
                        <a:t>50% chance of living to age:</a:t>
                      </a:r>
                    </a:p>
                  </a:txBody>
                  <a:tcPr>
                    <a:solidFill>
                      <a:schemeClr val="bg1"/>
                    </a:solidFill>
                  </a:tcPr>
                </a:tc>
                <a:tc>
                  <a:txBody>
                    <a:bodyPr/>
                    <a:lstStyle/>
                    <a:p>
                      <a:pPr algn="ctr"/>
                      <a:r>
                        <a:rPr lang="en-US" dirty="0">
                          <a:solidFill>
                            <a:schemeClr val="tx1"/>
                          </a:solidFill>
                        </a:rPr>
                        <a:t>85 years</a:t>
                      </a:r>
                    </a:p>
                  </a:txBody>
                  <a:tcPr>
                    <a:solidFill>
                      <a:schemeClr val="accent1">
                        <a:lumMod val="40000"/>
                        <a:lumOff val="60000"/>
                      </a:schemeClr>
                    </a:solidFill>
                  </a:tcPr>
                </a:tc>
                <a:tc>
                  <a:txBody>
                    <a:bodyPr/>
                    <a:lstStyle/>
                    <a:p>
                      <a:pPr algn="ctr"/>
                      <a:r>
                        <a:rPr lang="en-US" dirty="0">
                          <a:solidFill>
                            <a:schemeClr val="tx1"/>
                          </a:solidFill>
                        </a:rPr>
                        <a:t>88 years</a:t>
                      </a:r>
                    </a:p>
                  </a:txBody>
                  <a:tcPr>
                    <a:solidFill>
                      <a:schemeClr val="bg2">
                        <a:lumMod val="75000"/>
                      </a:schemeClr>
                    </a:solidFill>
                  </a:tcPr>
                </a:tc>
                <a:tc>
                  <a:txBody>
                    <a:bodyPr/>
                    <a:lstStyle/>
                    <a:p>
                      <a:pPr algn="ctr"/>
                      <a:r>
                        <a:rPr lang="en-US" dirty="0">
                          <a:solidFill>
                            <a:schemeClr val="tx1"/>
                          </a:solidFill>
                        </a:rPr>
                        <a:t>92 years</a:t>
                      </a:r>
                    </a:p>
                    <a:p>
                      <a:pPr algn="ctr"/>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1"/>
                  </a:ext>
                </a:extLst>
              </a:tr>
              <a:tr h="370840">
                <a:tc>
                  <a:txBody>
                    <a:bodyPr/>
                    <a:lstStyle/>
                    <a:p>
                      <a:r>
                        <a:rPr lang="en-US" dirty="0"/>
                        <a:t>25% chance of living to age:</a:t>
                      </a:r>
                    </a:p>
                  </a:txBody>
                  <a:tcPr>
                    <a:solidFill>
                      <a:schemeClr val="bg1"/>
                    </a:solidFill>
                  </a:tcPr>
                </a:tc>
                <a:tc>
                  <a:txBody>
                    <a:bodyPr/>
                    <a:lstStyle/>
                    <a:p>
                      <a:pPr algn="ctr"/>
                      <a:r>
                        <a:rPr lang="en-US" dirty="0">
                          <a:solidFill>
                            <a:schemeClr val="tx1"/>
                          </a:solidFill>
                        </a:rPr>
                        <a:t>92 years</a:t>
                      </a:r>
                    </a:p>
                  </a:txBody>
                  <a:tcPr>
                    <a:solidFill>
                      <a:schemeClr val="accent1">
                        <a:lumMod val="40000"/>
                        <a:lumOff val="60000"/>
                      </a:schemeClr>
                    </a:solidFill>
                  </a:tcPr>
                </a:tc>
                <a:tc>
                  <a:txBody>
                    <a:bodyPr/>
                    <a:lstStyle/>
                    <a:p>
                      <a:pPr algn="ctr"/>
                      <a:r>
                        <a:rPr lang="en-US" dirty="0">
                          <a:solidFill>
                            <a:schemeClr val="tx1"/>
                          </a:solidFill>
                        </a:rPr>
                        <a:t>94 years</a:t>
                      </a:r>
                    </a:p>
                  </a:txBody>
                  <a:tcPr>
                    <a:solidFill>
                      <a:schemeClr val="bg2">
                        <a:lumMod val="75000"/>
                      </a:schemeClr>
                    </a:solidFill>
                  </a:tcPr>
                </a:tc>
                <a:tc>
                  <a:txBody>
                    <a:bodyPr/>
                    <a:lstStyle/>
                    <a:p>
                      <a:pPr algn="ctr"/>
                      <a:r>
                        <a:rPr lang="en-US" dirty="0">
                          <a:solidFill>
                            <a:schemeClr val="tx1"/>
                          </a:solidFill>
                        </a:rPr>
                        <a:t>97 years</a:t>
                      </a:r>
                    </a:p>
                  </a:txBody>
                  <a:tcPr>
                    <a:solidFill>
                      <a:schemeClr val="accent3">
                        <a:lumMod val="40000"/>
                        <a:lumOff val="60000"/>
                      </a:schemeClr>
                    </a:solidFill>
                  </a:tcPr>
                </a:tc>
                <a:extLst>
                  <a:ext uri="{0D108BD9-81ED-4DB2-BD59-A6C34878D82A}">
                    <a16:rowId xmlns:a16="http://schemas.microsoft.com/office/drawing/2014/main" val="10002"/>
                  </a:ext>
                </a:extLst>
              </a:tr>
            </a:tbl>
          </a:graphicData>
        </a:graphic>
      </p:graphicFrame>
      <p:sp>
        <p:nvSpPr>
          <p:cNvPr id="5" name="TextBox 4"/>
          <p:cNvSpPr txBox="1"/>
          <p:nvPr/>
        </p:nvSpPr>
        <p:spPr>
          <a:xfrm>
            <a:off x="685800" y="5029200"/>
            <a:ext cx="784860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dirty="0">
                <a:latin typeface="Arial" panose="020B0604020202020204" pitchFamily="34" charset="0"/>
                <a:cs typeface="Arial" panose="020B0604020202020204" pitchFamily="34" charset="0"/>
              </a:rPr>
              <a:t>* At least one surviving individual. Source:  Annuity 2000 Mortality Table, Society of Actuaries.  Figures assume that you are in good health.  For illustrative purposes only.</a:t>
            </a:r>
          </a:p>
        </p:txBody>
      </p:sp>
    </p:spTree>
    <p:extLst>
      <p:ext uri="{BB962C8B-B14F-4D97-AF65-F5344CB8AC3E}">
        <p14:creationId xmlns:p14="http://schemas.microsoft.com/office/powerpoint/2010/main" val="291517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826"/>
            <a:ext cx="9162334" cy="1081268"/>
          </a:xfrm>
        </p:spPr>
        <p:txBody>
          <a:bodyPr>
            <a:normAutofit/>
          </a:bodyPr>
          <a:lstStyle/>
          <a:p>
            <a:r>
              <a:rPr lang="en-US" sz="2800" dirty="0">
                <a:latin typeface="Arial Black" panose="020B0A04020102020204" pitchFamily="34" charset="0"/>
              </a:rPr>
              <a:t>Get Serious About Your Health</a:t>
            </a:r>
          </a:p>
        </p:txBody>
      </p:sp>
      <p:sp>
        <p:nvSpPr>
          <p:cNvPr id="7" name="Rounded Rectangle 6"/>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1832235"/>
            <a:ext cx="8686799" cy="4678204"/>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nchor="ctr">
            <a:spAutoFit/>
          </a:bodyPr>
          <a:lstStyle/>
          <a:p>
            <a:r>
              <a:rPr lang="en-US" sz="2400" dirty="0">
                <a:latin typeface="Arial" panose="020B0604020202020204" pitchFamily="34" charset="0"/>
                <a:cs typeface="Arial" panose="020B0604020202020204" pitchFamily="34" charset="0"/>
              </a:rPr>
              <a:t>	  “Making smarter decisions about your health means you’re making smarter financial decisions, particularly when it comes to retirement.  Being in good health will probably mean you’ll be more active in retirement –  and you’ll likely be able to spend more on discretionary expenses such as travel.  It’s also clear that doing all you can to stay healthy can make a big difference on essential costs as well, because you won’t have to spend that money on medical expenses.  Simply put, not only can an apple a day </a:t>
            </a:r>
            <a:r>
              <a:rPr lang="en-US" sz="2400">
                <a:latin typeface="Arial" panose="020B0604020202020204" pitchFamily="34" charset="0"/>
                <a:cs typeface="Arial" panose="020B0604020202020204" pitchFamily="34" charset="0"/>
              </a:rPr>
              <a:t>keep the </a:t>
            </a:r>
            <a:r>
              <a:rPr lang="en-US" sz="2400" dirty="0">
                <a:latin typeface="Arial" panose="020B0604020202020204" pitchFamily="34" charset="0"/>
                <a:cs typeface="Arial" panose="020B0604020202020204" pitchFamily="34" charset="0"/>
              </a:rPr>
              <a:t>doctor away, it can very well help protect your retirement nest egg, </a:t>
            </a:r>
            <a:r>
              <a:rPr lang="en-US" sz="2400">
                <a:latin typeface="Arial" panose="020B0604020202020204" pitchFamily="34" charset="0"/>
                <a:cs typeface="Arial" panose="020B0604020202020204" pitchFamily="34" charset="0"/>
              </a:rPr>
              <a:t>too.” </a:t>
            </a:r>
          </a:p>
          <a:p>
            <a:endParaRPr lang="en-US" sz="2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algn="r"/>
            <a:r>
              <a:rPr lang="en-US" sz="1600" i="1" dirty="0">
                <a:latin typeface="Arial" panose="020B0604020202020204" pitchFamily="34" charset="0"/>
                <a:cs typeface="Arial" panose="020B0604020202020204" pitchFamily="34" charset="0"/>
              </a:rPr>
              <a:t>John Sweeney, Executive Vice President of Retirement and Investing Strategies at Fidelity</a:t>
            </a:r>
          </a:p>
        </p:txBody>
      </p:sp>
      <p:pic>
        <p:nvPicPr>
          <p:cNvPr id="1026" name="Picture 2" descr="C:\Users\Vostro\AppData\Local\Microsoft\Windows\Temporary Internet Files\Content.IE5\82YL9QO8\MC90044170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990600"/>
            <a:ext cx="1259114" cy="1210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88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Vostro\AppData\Local\Microsoft\Windows\Temporary Internet Files\Content.IE5\0O6P7HD1\MP90042227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35" y="1143000"/>
            <a:ext cx="4285535" cy="5715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572000" y="3858228"/>
            <a:ext cx="4038600" cy="1200329"/>
          </a:xfrm>
          <a:prstGeom prst="rect">
            <a:avLst/>
          </a:prstGeom>
        </p:spPr>
        <p:txBody>
          <a:bodyPr wrap="square">
            <a:spAutoFit/>
          </a:bodyPr>
          <a:lstStyle/>
          <a:p>
            <a:r>
              <a:rPr lang="en-US" sz="2400" dirty="0">
                <a:solidFill>
                  <a:prstClr val="black"/>
                </a:solidFill>
                <a:latin typeface="Arial Black" panose="020B0A04020102020204" pitchFamily="34" charset="0"/>
                <a:ea typeface="+mj-ea"/>
                <a:cs typeface="+mj-cs"/>
              </a:rPr>
              <a:t>71% believe they are better than average health</a:t>
            </a:r>
            <a:endParaRPr lang="en-US" dirty="0"/>
          </a:p>
        </p:txBody>
      </p:sp>
      <p:sp>
        <p:nvSpPr>
          <p:cNvPr id="10" name="Rectangle 9"/>
          <p:cNvSpPr/>
          <p:nvPr/>
        </p:nvSpPr>
        <p:spPr>
          <a:xfrm>
            <a:off x="4572000" y="1676400"/>
            <a:ext cx="4038600" cy="1569660"/>
          </a:xfrm>
          <a:prstGeom prst="rect">
            <a:avLst/>
          </a:prstGeom>
        </p:spPr>
        <p:txBody>
          <a:bodyPr wrap="square">
            <a:spAutoFit/>
          </a:bodyPr>
          <a:lstStyle/>
          <a:p>
            <a:r>
              <a:rPr lang="en-US" sz="2400" dirty="0">
                <a:solidFill>
                  <a:prstClr val="black"/>
                </a:solidFill>
                <a:latin typeface="Arial Black" panose="020B0A04020102020204" pitchFamily="34" charset="0"/>
              </a:rPr>
              <a:t>84% respondents concerned about covering health care costs</a:t>
            </a:r>
            <a:endParaRPr lang="en-US" sz="2400" dirty="0"/>
          </a:p>
        </p:txBody>
      </p:sp>
      <p:sp>
        <p:nvSpPr>
          <p:cNvPr id="11" name="Rounded Rectangle 10"/>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514600" y="632460"/>
            <a:ext cx="184731" cy="369332"/>
          </a:xfrm>
          <a:prstGeom prst="rect">
            <a:avLst/>
          </a:prstGeom>
          <a:noFill/>
        </p:spPr>
        <p:txBody>
          <a:bodyPr wrap="none" rtlCol="0">
            <a:spAutoFit/>
          </a:bodyPr>
          <a:lstStyle/>
          <a:p>
            <a:endParaRPr lang="en-US" dirty="0"/>
          </a:p>
        </p:txBody>
      </p:sp>
      <p:sp>
        <p:nvSpPr>
          <p:cNvPr id="16" name="TextBox 15"/>
          <p:cNvSpPr txBox="1"/>
          <p:nvPr/>
        </p:nvSpPr>
        <p:spPr>
          <a:xfrm>
            <a:off x="304800" y="434340"/>
            <a:ext cx="8534400" cy="461665"/>
          </a:xfrm>
          <a:prstGeom prst="rect">
            <a:avLst/>
          </a:prstGeom>
          <a:noFill/>
        </p:spPr>
        <p:txBody>
          <a:bodyPr wrap="square" rtlCol="0">
            <a:spAutoFit/>
          </a:bodyPr>
          <a:lstStyle/>
          <a:p>
            <a:pPr algn="ctr"/>
            <a:r>
              <a:rPr lang="en-US" sz="2400" dirty="0">
                <a:latin typeface="Arial Black" panose="020B0A04020102020204" pitchFamily="34" charset="0"/>
              </a:rPr>
              <a:t>Fidelity® Retirement Savings Assessment Study</a:t>
            </a:r>
          </a:p>
        </p:txBody>
      </p:sp>
    </p:spTree>
    <p:extLst>
      <p:ext uri="{BB962C8B-B14F-4D97-AF65-F5344CB8AC3E}">
        <p14:creationId xmlns:p14="http://schemas.microsoft.com/office/powerpoint/2010/main" val="401945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p:cTn id="7"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75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826"/>
            <a:ext cx="9162334" cy="1081268"/>
          </a:xfrm>
        </p:spPr>
        <p:txBody>
          <a:bodyPr>
            <a:normAutofit/>
          </a:bodyPr>
          <a:lstStyle/>
          <a:p>
            <a:r>
              <a:rPr lang="en-US" sz="2800" dirty="0">
                <a:latin typeface="Arial Black" panose="020B0A04020102020204" pitchFamily="34" charset="0"/>
              </a:rPr>
              <a:t>Centers for Disease Control and Prevention</a:t>
            </a:r>
          </a:p>
        </p:txBody>
      </p:sp>
      <p:sp>
        <p:nvSpPr>
          <p:cNvPr id="8" name="Rectangle 7"/>
          <p:cNvSpPr/>
          <p:nvPr/>
        </p:nvSpPr>
        <p:spPr>
          <a:xfrm>
            <a:off x="4267200" y="3858228"/>
            <a:ext cx="4343400" cy="1200329"/>
          </a:xfrm>
          <a:prstGeom prst="rect">
            <a:avLst/>
          </a:prstGeom>
        </p:spPr>
        <p:txBody>
          <a:bodyPr wrap="square">
            <a:spAutoFit/>
          </a:bodyPr>
          <a:lstStyle/>
          <a:p>
            <a:r>
              <a:rPr lang="en-US" sz="2400" dirty="0">
                <a:solidFill>
                  <a:prstClr val="black"/>
                </a:solidFill>
                <a:latin typeface="Arial Black" panose="020B0A04020102020204" pitchFamily="34" charset="0"/>
                <a:ea typeface="+mj-ea"/>
                <a:cs typeface="+mj-cs"/>
              </a:rPr>
              <a:t>20% meet the Centers over all physical activity recommendations</a:t>
            </a:r>
            <a:endParaRPr lang="en-US" dirty="0"/>
          </a:p>
        </p:txBody>
      </p:sp>
      <p:sp>
        <p:nvSpPr>
          <p:cNvPr id="10" name="Rectangle 9"/>
          <p:cNvSpPr/>
          <p:nvPr/>
        </p:nvSpPr>
        <p:spPr>
          <a:xfrm>
            <a:off x="4267200" y="1676400"/>
            <a:ext cx="4343400" cy="830997"/>
          </a:xfrm>
          <a:prstGeom prst="rect">
            <a:avLst/>
          </a:prstGeom>
        </p:spPr>
        <p:txBody>
          <a:bodyPr wrap="square">
            <a:spAutoFit/>
          </a:bodyPr>
          <a:lstStyle/>
          <a:p>
            <a:r>
              <a:rPr lang="en-US" sz="2400" dirty="0">
                <a:solidFill>
                  <a:prstClr val="black"/>
                </a:solidFill>
                <a:latin typeface="Arial Black" panose="020B0A04020102020204" pitchFamily="34" charset="0"/>
              </a:rPr>
              <a:t>35% of U.S. adults are obese</a:t>
            </a:r>
            <a:endParaRPr lang="en-US" sz="2400" dirty="0"/>
          </a:p>
        </p:txBody>
      </p:sp>
      <p:pic>
        <p:nvPicPr>
          <p:cNvPr id="3074" name="Picture 2" descr="C:\Users\Vostro\AppData\Local\Microsoft\Windows\Temporary Internet Files\Content.IE5\C1ZTT386\MP90040935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61160"/>
            <a:ext cx="3733800" cy="5257800"/>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632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75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826"/>
            <a:ext cx="9162334" cy="1081268"/>
          </a:xfrm>
        </p:spPr>
        <p:txBody>
          <a:bodyPr>
            <a:normAutofit/>
          </a:bodyPr>
          <a:lstStyle/>
          <a:p>
            <a:r>
              <a:rPr lang="en-US" sz="2400" dirty="0">
                <a:latin typeface="Arial Black" panose="020B0A04020102020204" pitchFamily="34" charset="0"/>
              </a:rPr>
              <a:t>AARP Public Policy Institute &amp; Urban Institute</a:t>
            </a:r>
          </a:p>
        </p:txBody>
      </p:sp>
      <p:sp>
        <p:nvSpPr>
          <p:cNvPr id="8" name="Rectangle 7"/>
          <p:cNvSpPr/>
          <p:nvPr/>
        </p:nvSpPr>
        <p:spPr>
          <a:xfrm>
            <a:off x="4267200" y="3858228"/>
            <a:ext cx="4343400" cy="830997"/>
          </a:xfrm>
          <a:prstGeom prst="rect">
            <a:avLst/>
          </a:prstGeom>
        </p:spPr>
        <p:txBody>
          <a:bodyPr wrap="square">
            <a:spAutoFit/>
          </a:bodyPr>
          <a:lstStyle/>
          <a:p>
            <a:r>
              <a:rPr lang="en-US" sz="2400" dirty="0">
                <a:solidFill>
                  <a:prstClr val="black"/>
                </a:solidFill>
                <a:latin typeface="Arial Black" panose="020B0A04020102020204" pitchFamily="34" charset="0"/>
                <a:ea typeface="+mj-ea"/>
                <a:cs typeface="+mj-cs"/>
              </a:rPr>
              <a:t>Future retirees will spend 18%</a:t>
            </a:r>
            <a:endParaRPr lang="en-US" dirty="0"/>
          </a:p>
        </p:txBody>
      </p:sp>
      <p:sp>
        <p:nvSpPr>
          <p:cNvPr id="10" name="Rectangle 9"/>
          <p:cNvSpPr/>
          <p:nvPr/>
        </p:nvSpPr>
        <p:spPr>
          <a:xfrm>
            <a:off x="4267200" y="1676400"/>
            <a:ext cx="4191000" cy="1200329"/>
          </a:xfrm>
          <a:prstGeom prst="rect">
            <a:avLst/>
          </a:prstGeom>
        </p:spPr>
        <p:txBody>
          <a:bodyPr wrap="square">
            <a:spAutoFit/>
          </a:bodyPr>
          <a:lstStyle/>
          <a:p>
            <a:r>
              <a:rPr lang="en-US" sz="2400" dirty="0">
                <a:solidFill>
                  <a:prstClr val="black"/>
                </a:solidFill>
                <a:latin typeface="Arial Black" panose="020B0A04020102020204" pitchFamily="34" charset="0"/>
              </a:rPr>
              <a:t>Current retirees </a:t>
            </a:r>
          </a:p>
          <a:p>
            <a:r>
              <a:rPr lang="en-US" sz="2400" dirty="0">
                <a:solidFill>
                  <a:prstClr val="black"/>
                </a:solidFill>
                <a:latin typeface="Arial Black" panose="020B0A04020102020204" pitchFamily="34" charset="0"/>
              </a:rPr>
              <a:t>spend 8% of income </a:t>
            </a:r>
          </a:p>
          <a:p>
            <a:r>
              <a:rPr lang="en-US" sz="2400" dirty="0">
                <a:solidFill>
                  <a:prstClr val="black"/>
                </a:solidFill>
                <a:latin typeface="Arial Black" panose="020B0A04020102020204" pitchFamily="34" charset="0"/>
              </a:rPr>
              <a:t>on health care</a:t>
            </a:r>
            <a:endParaRPr lang="en-US" sz="2400" dirty="0"/>
          </a:p>
        </p:txBody>
      </p:sp>
      <p:sp>
        <p:nvSpPr>
          <p:cNvPr id="7" name="Rounded Rectangle 6"/>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C:\Users\Vostro\AppData\Local\Microsoft\Windows\Temporary Internet Files\Content.IE5\ZFUH0HA4\MP90044227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61160"/>
            <a:ext cx="3733800" cy="5196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745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75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826"/>
            <a:ext cx="9162334" cy="1081268"/>
          </a:xfrm>
        </p:spPr>
        <p:txBody>
          <a:bodyPr>
            <a:normAutofit/>
          </a:bodyPr>
          <a:lstStyle/>
          <a:p>
            <a:r>
              <a:rPr lang="en-US" sz="2400" dirty="0">
                <a:latin typeface="Arial Black" panose="020B0A04020102020204" pitchFamily="34" charset="0"/>
              </a:rPr>
              <a:t>AARP Public Policy Institute &amp; Urban Institute</a:t>
            </a:r>
          </a:p>
        </p:txBody>
      </p:sp>
      <p:sp>
        <p:nvSpPr>
          <p:cNvPr id="8" name="Rectangle 7"/>
          <p:cNvSpPr/>
          <p:nvPr/>
        </p:nvSpPr>
        <p:spPr>
          <a:xfrm>
            <a:off x="4267200" y="3657600"/>
            <a:ext cx="4343400" cy="1200329"/>
          </a:xfrm>
          <a:prstGeom prst="rect">
            <a:avLst/>
          </a:prstGeom>
        </p:spPr>
        <p:txBody>
          <a:bodyPr wrap="square">
            <a:spAutoFit/>
          </a:bodyPr>
          <a:lstStyle/>
          <a:p>
            <a:r>
              <a:rPr lang="en-US" sz="2400" dirty="0">
                <a:solidFill>
                  <a:prstClr val="black"/>
                </a:solidFill>
                <a:latin typeface="Arial Black" panose="020B0A04020102020204" pitchFamily="34" charset="0"/>
                <a:ea typeface="+mj-ea"/>
                <a:cs typeface="+mj-cs"/>
              </a:rPr>
              <a:t>Future retirees savings reflect 73% of average career earnings</a:t>
            </a:r>
            <a:endParaRPr lang="en-US" dirty="0"/>
          </a:p>
        </p:txBody>
      </p:sp>
      <p:sp>
        <p:nvSpPr>
          <p:cNvPr id="10" name="Rectangle 9"/>
          <p:cNvSpPr/>
          <p:nvPr/>
        </p:nvSpPr>
        <p:spPr>
          <a:xfrm>
            <a:off x="4267200" y="1600200"/>
            <a:ext cx="4191000" cy="1569660"/>
          </a:xfrm>
          <a:prstGeom prst="rect">
            <a:avLst/>
          </a:prstGeom>
        </p:spPr>
        <p:txBody>
          <a:bodyPr wrap="square">
            <a:spAutoFit/>
          </a:bodyPr>
          <a:lstStyle/>
          <a:p>
            <a:r>
              <a:rPr lang="en-US" sz="2400" dirty="0">
                <a:solidFill>
                  <a:prstClr val="black"/>
                </a:solidFill>
                <a:latin typeface="Arial Black" panose="020B0A04020102020204" pitchFamily="34" charset="0"/>
              </a:rPr>
              <a:t>Current retirees are experiencing lifestyle at 80% of average career earnings</a:t>
            </a:r>
            <a:endParaRPr lang="en-US" sz="2400" dirty="0"/>
          </a:p>
        </p:txBody>
      </p:sp>
      <p:sp>
        <p:nvSpPr>
          <p:cNvPr id="7" name="Rounded Rectangle 6"/>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267200" y="5486400"/>
            <a:ext cx="4191000" cy="830997"/>
          </a:xfrm>
          <a:prstGeom prst="rect">
            <a:avLst/>
          </a:prstGeom>
          <a:noFill/>
        </p:spPr>
        <p:txBody>
          <a:bodyPr wrap="square" rtlCol="0">
            <a:spAutoFit/>
          </a:bodyPr>
          <a:lstStyle/>
          <a:p>
            <a:r>
              <a:rPr lang="en-US" sz="2400" dirty="0">
                <a:latin typeface="Arial Black" panose="020B0A04020102020204" pitchFamily="34" charset="0"/>
              </a:rPr>
              <a:t>Factor in health care costs and it is 55%</a:t>
            </a:r>
          </a:p>
        </p:txBody>
      </p:sp>
      <p:pic>
        <p:nvPicPr>
          <p:cNvPr id="5122" name="Picture 2" descr="C:\Users\Vostro\AppData\Local\Microsoft\Windows\Temporary Internet Files\Content.IE5\UT7K24VS\MP90034175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00200"/>
            <a:ext cx="3767328"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489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75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75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75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ppt_x"/>
                                          </p:val>
                                        </p:tav>
                                        <p:tav tm="100000">
                                          <p:val>
                                            <p:strVal val="#ppt_x"/>
                                          </p:val>
                                        </p:tav>
                                      </p:tavLst>
                                    </p:anim>
                                    <p:anim calcmode="lin" valueType="num">
                                      <p:cBhvr additive="base">
                                        <p:cTn id="2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267200" y="4274403"/>
            <a:ext cx="4343400" cy="1569660"/>
          </a:xfrm>
          <a:prstGeom prst="rect">
            <a:avLst/>
          </a:prstGeom>
        </p:spPr>
        <p:txBody>
          <a:bodyPr wrap="square">
            <a:spAutoFit/>
          </a:bodyPr>
          <a:lstStyle/>
          <a:p>
            <a:r>
              <a:rPr lang="en-US" sz="2400" dirty="0">
                <a:solidFill>
                  <a:prstClr val="black"/>
                </a:solidFill>
                <a:latin typeface="Arial Black" panose="020B0A04020102020204" pitchFamily="34" charset="0"/>
                <a:ea typeface="+mj-ea"/>
                <a:cs typeface="+mj-cs"/>
              </a:rPr>
              <a:t>Estimate $220,000 for average 65 year old couple - assume average life expectancy</a:t>
            </a:r>
            <a:endParaRPr lang="en-US" dirty="0"/>
          </a:p>
        </p:txBody>
      </p:sp>
      <p:sp>
        <p:nvSpPr>
          <p:cNvPr id="10" name="Rectangle 9"/>
          <p:cNvSpPr/>
          <p:nvPr/>
        </p:nvSpPr>
        <p:spPr>
          <a:xfrm>
            <a:off x="4267200" y="1676400"/>
            <a:ext cx="4191000" cy="1938992"/>
          </a:xfrm>
          <a:prstGeom prst="rect">
            <a:avLst/>
          </a:prstGeom>
        </p:spPr>
        <p:txBody>
          <a:bodyPr wrap="square">
            <a:spAutoFit/>
          </a:bodyPr>
          <a:lstStyle/>
          <a:p>
            <a:r>
              <a:rPr lang="en-US" sz="2400" dirty="0">
                <a:solidFill>
                  <a:prstClr val="black"/>
                </a:solidFill>
                <a:latin typeface="Arial Black" panose="020B0A04020102020204" pitchFamily="34" charset="0"/>
              </a:rPr>
              <a:t>Pre-retirees (Age 55-64) 48% believe $50,000 to cover individual health care costs through retirement</a:t>
            </a:r>
            <a:endParaRPr lang="en-US" sz="2400" dirty="0"/>
          </a:p>
        </p:txBody>
      </p:sp>
      <p:sp>
        <p:nvSpPr>
          <p:cNvPr id="7" name="Rounded Rectangle 6"/>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28600" y="452735"/>
            <a:ext cx="8686800" cy="461665"/>
          </a:xfrm>
          <a:prstGeom prst="rect">
            <a:avLst/>
          </a:prstGeom>
          <a:noFill/>
        </p:spPr>
        <p:txBody>
          <a:bodyPr wrap="square" rtlCol="0">
            <a:spAutoFit/>
          </a:bodyPr>
          <a:lstStyle/>
          <a:p>
            <a:pPr algn="ctr"/>
            <a:r>
              <a:rPr lang="en-US" sz="2400" dirty="0">
                <a:latin typeface="Arial Black" panose="020B0A04020102020204" pitchFamily="34" charset="0"/>
              </a:rPr>
              <a:t>Fidelity® Retirement Savings Assessment Study</a:t>
            </a:r>
          </a:p>
        </p:txBody>
      </p:sp>
      <p:pic>
        <p:nvPicPr>
          <p:cNvPr id="6146" name="Picture 2" descr="http://thinkprogress.org/wp-content/uploads/2013/02/health-cos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61160"/>
            <a:ext cx="3771900" cy="5196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36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75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267200" y="4274403"/>
            <a:ext cx="4343400" cy="1569660"/>
          </a:xfrm>
          <a:prstGeom prst="rect">
            <a:avLst/>
          </a:prstGeom>
        </p:spPr>
        <p:txBody>
          <a:bodyPr wrap="square">
            <a:spAutoFit/>
          </a:bodyPr>
          <a:lstStyle/>
          <a:p>
            <a:r>
              <a:rPr lang="en-US" sz="2400" dirty="0">
                <a:solidFill>
                  <a:prstClr val="black"/>
                </a:solidFill>
                <a:latin typeface="Arial Black" panose="020B0A04020102020204" pitchFamily="34" charset="0"/>
                <a:ea typeface="+mj-ea"/>
                <a:cs typeface="+mj-cs"/>
              </a:rPr>
              <a:t>As much as $150,000 more for those who smoke, obese and </a:t>
            </a:r>
          </a:p>
          <a:p>
            <a:r>
              <a:rPr lang="en-US" sz="2400" dirty="0">
                <a:solidFill>
                  <a:prstClr val="black"/>
                </a:solidFill>
                <a:latin typeface="Arial Black" panose="020B0A04020102020204" pitchFamily="34" charset="0"/>
                <a:ea typeface="+mj-ea"/>
                <a:cs typeface="+mj-cs"/>
              </a:rPr>
              <a:t>high </a:t>
            </a:r>
            <a:r>
              <a:rPr lang="en-US" sz="2400" dirty="0" err="1">
                <a:solidFill>
                  <a:prstClr val="black"/>
                </a:solidFill>
                <a:latin typeface="Arial Black" panose="020B0A04020102020204" pitchFamily="34" charset="0"/>
                <a:ea typeface="+mj-ea"/>
                <a:cs typeface="+mj-cs"/>
              </a:rPr>
              <a:t>cholesteral</a:t>
            </a:r>
            <a:r>
              <a:rPr lang="en-US" sz="2400" dirty="0">
                <a:solidFill>
                  <a:prstClr val="black"/>
                </a:solidFill>
                <a:latin typeface="Arial Black" panose="020B0A04020102020204" pitchFamily="34" charset="0"/>
                <a:ea typeface="+mj-ea"/>
                <a:cs typeface="+mj-cs"/>
              </a:rPr>
              <a:t> </a:t>
            </a:r>
            <a:endParaRPr lang="en-US" dirty="0"/>
          </a:p>
        </p:txBody>
      </p:sp>
      <p:sp>
        <p:nvSpPr>
          <p:cNvPr id="10" name="Rectangle 9"/>
          <p:cNvSpPr/>
          <p:nvPr/>
        </p:nvSpPr>
        <p:spPr>
          <a:xfrm>
            <a:off x="4267200" y="1676400"/>
            <a:ext cx="4191000" cy="1200329"/>
          </a:xfrm>
          <a:prstGeom prst="rect">
            <a:avLst/>
          </a:prstGeom>
        </p:spPr>
        <p:txBody>
          <a:bodyPr wrap="square">
            <a:spAutoFit/>
          </a:bodyPr>
          <a:lstStyle/>
          <a:p>
            <a:r>
              <a:rPr lang="en-US" sz="2400" dirty="0">
                <a:solidFill>
                  <a:prstClr val="black"/>
                </a:solidFill>
                <a:latin typeface="Arial Black" panose="020B0A04020102020204" pitchFamily="34" charset="0"/>
              </a:rPr>
              <a:t>Estimates $270,000 through retirement for healthy couple</a:t>
            </a:r>
            <a:endParaRPr lang="en-US" sz="2400" dirty="0"/>
          </a:p>
        </p:txBody>
      </p:sp>
      <p:sp>
        <p:nvSpPr>
          <p:cNvPr id="7" name="Rounded Rectangle 6"/>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28600" y="452735"/>
            <a:ext cx="8686800" cy="461665"/>
          </a:xfrm>
          <a:prstGeom prst="rect">
            <a:avLst/>
          </a:prstGeom>
          <a:noFill/>
        </p:spPr>
        <p:txBody>
          <a:bodyPr wrap="square" rtlCol="0">
            <a:spAutoFit/>
          </a:bodyPr>
          <a:lstStyle/>
          <a:p>
            <a:pPr algn="ctr"/>
            <a:r>
              <a:rPr lang="en-US" sz="2400" dirty="0">
                <a:latin typeface="Arial Black" panose="020B0A04020102020204" pitchFamily="34" charset="0"/>
              </a:rPr>
              <a:t>United Health Care Company</a:t>
            </a:r>
          </a:p>
        </p:txBody>
      </p:sp>
      <p:pic>
        <p:nvPicPr>
          <p:cNvPr id="8194" name="Picture 2" descr="https://encrypted-tbn1.gstatic.com/images?q=tbn:ANd9GcS65A0wUIPhwKlBix3XwaudehU2_Eq97KyceK0_XHfhSiBPKll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676400"/>
            <a:ext cx="3767839" cy="5196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48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75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ave 3"/>
          <p:cNvSpPr/>
          <p:nvPr/>
        </p:nvSpPr>
        <p:spPr>
          <a:xfrm>
            <a:off x="4876800" y="3048000"/>
            <a:ext cx="3215640" cy="1219200"/>
          </a:xfrm>
          <a:prstGeom prst="wav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91826"/>
            <a:ext cx="9162334" cy="1081268"/>
          </a:xfrm>
        </p:spPr>
        <p:txBody>
          <a:bodyPr>
            <a:normAutofit/>
          </a:bodyPr>
          <a:lstStyle/>
          <a:p>
            <a:r>
              <a:rPr lang="en-US" sz="2400" dirty="0">
                <a:latin typeface="Arial Black" panose="020B0A04020102020204" pitchFamily="34" charset="0"/>
              </a:rPr>
              <a:t>AARP Public Policy &amp; Georgetown University</a:t>
            </a:r>
          </a:p>
        </p:txBody>
      </p:sp>
      <p:sp>
        <p:nvSpPr>
          <p:cNvPr id="10" name="Rectangle 9"/>
          <p:cNvSpPr/>
          <p:nvPr/>
        </p:nvSpPr>
        <p:spPr>
          <a:xfrm>
            <a:off x="4800600" y="3303657"/>
            <a:ext cx="3352800" cy="707886"/>
          </a:xfrm>
          <a:prstGeom prst="rect">
            <a:avLst/>
          </a:prstGeom>
        </p:spPr>
        <p:txBody>
          <a:bodyPr wrap="square">
            <a:spAutoFit/>
          </a:bodyPr>
          <a:lstStyle/>
          <a:p>
            <a:pPr algn="ctr"/>
            <a:r>
              <a:rPr lang="en-US" sz="2000" dirty="0">
                <a:solidFill>
                  <a:prstClr val="black"/>
                </a:solidFill>
                <a:latin typeface="Arial Black" panose="020B0A04020102020204" pitchFamily="34" charset="0"/>
              </a:rPr>
              <a:t>National Health Care </a:t>
            </a:r>
          </a:p>
          <a:p>
            <a:pPr algn="ctr"/>
            <a:r>
              <a:rPr lang="en-US" sz="2000" dirty="0">
                <a:solidFill>
                  <a:prstClr val="black"/>
                </a:solidFill>
                <a:latin typeface="Arial Black" panose="020B0A04020102020204" pitchFamily="34" charset="0"/>
              </a:rPr>
              <a:t>costs per person</a:t>
            </a:r>
            <a:endParaRPr lang="en-US" sz="2000" dirty="0"/>
          </a:p>
        </p:txBody>
      </p:sp>
      <p:sp>
        <p:nvSpPr>
          <p:cNvPr id="7" name="Rounded Rectangle 6"/>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33400" y="2308084"/>
            <a:ext cx="1066800" cy="3254515"/>
          </a:xfrm>
          <a:prstGeom prst="rect">
            <a:avLst/>
          </a:prstGeom>
          <a:noFill/>
        </p:spPr>
        <p:txBody>
          <a:bodyPr wrap="square" rtlCol="0">
            <a:spAutoFit/>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72728321"/>
              </p:ext>
            </p:extLst>
          </p:nvPr>
        </p:nvGraphicFramePr>
        <p:xfrm>
          <a:off x="685800" y="2293292"/>
          <a:ext cx="1028700" cy="3038475"/>
        </p:xfrm>
        <a:graphic>
          <a:graphicData uri="http://schemas.openxmlformats.org/drawingml/2006/table">
            <a:tbl>
              <a:tblPr/>
              <a:tblGrid>
                <a:gridCol w="1028700">
                  <a:extLst>
                    <a:ext uri="{9D8B030D-6E8A-4147-A177-3AD203B41FA5}">
                      <a16:colId xmlns:a16="http://schemas.microsoft.com/office/drawing/2014/main" val="20000"/>
                    </a:ext>
                  </a:extLst>
                </a:gridCol>
              </a:tblGrid>
              <a:tr h="295275">
                <a:tc>
                  <a:txBody>
                    <a:bodyPr/>
                    <a:lstStyle/>
                    <a:p>
                      <a:pPr algn="ctr" fontAlgn="ctr"/>
                      <a:r>
                        <a:rPr lang="en-US" sz="1800" b="0" i="0" u="none" strike="noStrike" dirty="0">
                          <a:solidFill>
                            <a:srgbClr val="000000"/>
                          </a:solidFill>
                          <a:effectLst/>
                          <a:latin typeface="Arial"/>
                        </a:rPr>
                        <a:t>$2,854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2900">
                <a:tc>
                  <a:txBody>
                    <a:bodyPr/>
                    <a:lstStyle/>
                    <a:p>
                      <a:pPr algn="l" fontAlgn="b"/>
                      <a:r>
                        <a:rPr lang="en-US" sz="1800" b="0" i="0" u="none" strike="noStrike">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42900">
                <a:tc>
                  <a:txBody>
                    <a:bodyPr/>
                    <a:lstStyle/>
                    <a:p>
                      <a:pPr algn="l" fontAlgn="b"/>
                      <a:r>
                        <a:rPr lang="en-US" sz="1800" b="0" i="0" u="none" strike="noStrike">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342900">
                <a:tc>
                  <a:txBody>
                    <a:bodyPr/>
                    <a:lstStyle/>
                    <a:p>
                      <a:pPr algn="l" fontAlgn="b"/>
                      <a:r>
                        <a:rPr lang="en-US" sz="1800" b="0" i="0" u="none" strike="noStrike" dirty="0">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342900">
                <a:tc>
                  <a:txBody>
                    <a:bodyPr/>
                    <a:lstStyle/>
                    <a:p>
                      <a:pPr algn="l" fontAlgn="b"/>
                      <a:r>
                        <a:rPr lang="en-US" sz="1800" b="0" i="0" u="none" strike="noStrike">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342900">
                <a:tc>
                  <a:txBody>
                    <a:bodyPr/>
                    <a:lstStyle/>
                    <a:p>
                      <a:pPr algn="l" fontAlgn="b"/>
                      <a:r>
                        <a:rPr lang="en-US" sz="1800" b="0" i="0" u="none" strike="noStrike">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2900">
                <a:tc>
                  <a:txBody>
                    <a:bodyPr/>
                    <a:lstStyle/>
                    <a:p>
                      <a:pPr algn="l" rtl="0" fontAlgn="b"/>
                      <a:r>
                        <a:rPr lang="en-US" sz="1800" b="1" i="0" u="none" strike="noStrike">
                          <a:solidFill>
                            <a:srgbClr val="000000"/>
                          </a:solidFill>
                          <a:effectLst/>
                          <a:latin typeface="Arial Black"/>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D9F1"/>
                    </a:solidFill>
                  </a:tcPr>
                </a:tc>
                <a:extLst>
                  <a:ext uri="{0D108BD9-81ED-4DB2-BD59-A6C34878D82A}">
                    <a16:rowId xmlns:a16="http://schemas.microsoft.com/office/drawing/2014/main" val="10006"/>
                  </a:ext>
                </a:extLst>
              </a:tr>
              <a:tr h="342900">
                <a:tc>
                  <a:txBody>
                    <a:bodyPr/>
                    <a:lstStyle/>
                    <a:p>
                      <a:pPr algn="l" rtl="0" fontAlgn="b"/>
                      <a:r>
                        <a:rPr lang="en-US" sz="1800" b="1" i="0" u="none" strike="noStrike">
                          <a:solidFill>
                            <a:srgbClr val="000000"/>
                          </a:solidFill>
                          <a:effectLst/>
                          <a:latin typeface="Arial Black"/>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10007"/>
                  </a:ext>
                </a:extLst>
              </a:tr>
              <a:tr h="342900">
                <a:tc>
                  <a:txBody>
                    <a:bodyPr/>
                    <a:lstStyle/>
                    <a:p>
                      <a:pPr algn="ctr" rtl="0" fontAlgn="ctr"/>
                      <a:r>
                        <a:rPr lang="en-US" sz="1800" b="0" i="0" u="none" strike="noStrike" dirty="0">
                          <a:solidFill>
                            <a:srgbClr val="000000"/>
                          </a:solidFill>
                          <a:effectLst/>
                          <a:latin typeface="Arial Black"/>
                        </a:rPr>
                        <a:t>1990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667011811"/>
              </p:ext>
            </p:extLst>
          </p:nvPr>
        </p:nvGraphicFramePr>
        <p:xfrm>
          <a:off x="1981200" y="2286000"/>
          <a:ext cx="1028700" cy="3038475"/>
        </p:xfrm>
        <a:graphic>
          <a:graphicData uri="http://schemas.openxmlformats.org/drawingml/2006/table">
            <a:tbl>
              <a:tblPr/>
              <a:tblGrid>
                <a:gridCol w="1028700">
                  <a:extLst>
                    <a:ext uri="{9D8B030D-6E8A-4147-A177-3AD203B41FA5}">
                      <a16:colId xmlns:a16="http://schemas.microsoft.com/office/drawing/2014/main" val="20000"/>
                    </a:ext>
                  </a:extLst>
                </a:gridCol>
              </a:tblGrid>
              <a:tr h="295275">
                <a:tc>
                  <a:txBody>
                    <a:bodyPr/>
                    <a:lstStyle/>
                    <a:p>
                      <a:pPr algn="ctr" fontAlgn="ctr"/>
                      <a:r>
                        <a:rPr lang="en-US" sz="1800" b="0" i="0" u="none" strike="noStrike" dirty="0">
                          <a:solidFill>
                            <a:srgbClr val="000000"/>
                          </a:solidFill>
                          <a:effectLst/>
                          <a:latin typeface="Arial"/>
                        </a:rPr>
                        <a:t>$4,878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2900">
                <a:tc>
                  <a:txBody>
                    <a:bodyPr/>
                    <a:lstStyle/>
                    <a:p>
                      <a:pPr algn="l" fontAlgn="b"/>
                      <a:r>
                        <a:rPr lang="en-US" sz="1800" b="0" i="0" u="none" strike="noStrike" dirty="0">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42900">
                <a:tc>
                  <a:txBody>
                    <a:bodyPr/>
                    <a:lstStyle/>
                    <a:p>
                      <a:pPr algn="l" fontAlgn="b"/>
                      <a:r>
                        <a:rPr lang="en-US" sz="1800" b="0" i="0" u="none" strike="noStrike" dirty="0">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342900">
                <a:tc>
                  <a:txBody>
                    <a:bodyPr/>
                    <a:lstStyle/>
                    <a:p>
                      <a:pPr algn="l" fontAlgn="b"/>
                      <a:r>
                        <a:rPr lang="en-US" sz="1800" b="0" i="0" u="none" strike="noStrike" dirty="0">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2900">
                <a:tc>
                  <a:txBody>
                    <a:bodyPr/>
                    <a:lstStyle/>
                    <a:p>
                      <a:pPr algn="l" rtl="0" fontAlgn="b"/>
                      <a:r>
                        <a:rPr lang="en-US" sz="1800" b="0" i="0" u="none" strike="noStrike" dirty="0">
                          <a:solidFill>
                            <a:srgbClr val="000000"/>
                          </a:solidFill>
                          <a:effectLst/>
                          <a:latin typeface="Arial Black"/>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D9F1"/>
                    </a:solidFill>
                  </a:tcPr>
                </a:tc>
                <a:extLst>
                  <a:ext uri="{0D108BD9-81ED-4DB2-BD59-A6C34878D82A}">
                    <a16:rowId xmlns:a16="http://schemas.microsoft.com/office/drawing/2014/main" val="10004"/>
                  </a:ext>
                </a:extLst>
              </a:tr>
              <a:tr h="342900">
                <a:tc>
                  <a:txBody>
                    <a:bodyPr/>
                    <a:lstStyle/>
                    <a:p>
                      <a:pPr algn="l" rtl="0" fontAlgn="b"/>
                      <a:r>
                        <a:rPr lang="en-US" sz="1800" b="0" i="0" u="none" strike="noStrike" dirty="0">
                          <a:solidFill>
                            <a:srgbClr val="000000"/>
                          </a:solidFill>
                          <a:effectLst/>
                          <a:latin typeface="Arial Black"/>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C6D9F1"/>
                    </a:solidFill>
                  </a:tcPr>
                </a:tc>
                <a:extLst>
                  <a:ext uri="{0D108BD9-81ED-4DB2-BD59-A6C34878D82A}">
                    <a16:rowId xmlns:a16="http://schemas.microsoft.com/office/drawing/2014/main" val="10005"/>
                  </a:ext>
                </a:extLst>
              </a:tr>
              <a:tr h="342900">
                <a:tc>
                  <a:txBody>
                    <a:bodyPr/>
                    <a:lstStyle/>
                    <a:p>
                      <a:pPr algn="l" rtl="0" fontAlgn="b"/>
                      <a:r>
                        <a:rPr lang="en-US" sz="1800" b="0" i="0" u="none" strike="noStrike">
                          <a:solidFill>
                            <a:srgbClr val="000000"/>
                          </a:solidFill>
                          <a:effectLst/>
                          <a:latin typeface="Arial Black"/>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C6D9F1"/>
                    </a:solidFill>
                  </a:tcPr>
                </a:tc>
                <a:extLst>
                  <a:ext uri="{0D108BD9-81ED-4DB2-BD59-A6C34878D82A}">
                    <a16:rowId xmlns:a16="http://schemas.microsoft.com/office/drawing/2014/main" val="10006"/>
                  </a:ext>
                </a:extLst>
              </a:tr>
              <a:tr h="342900">
                <a:tc>
                  <a:txBody>
                    <a:bodyPr/>
                    <a:lstStyle/>
                    <a:p>
                      <a:pPr algn="l" rtl="0" fontAlgn="b"/>
                      <a:r>
                        <a:rPr lang="en-US" sz="1800" b="0" i="0" u="none" strike="noStrike">
                          <a:solidFill>
                            <a:srgbClr val="000000"/>
                          </a:solidFill>
                          <a:effectLst/>
                          <a:latin typeface="Arial Black"/>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10007"/>
                  </a:ext>
                </a:extLst>
              </a:tr>
              <a:tr h="342900">
                <a:tc>
                  <a:txBody>
                    <a:bodyPr/>
                    <a:lstStyle/>
                    <a:p>
                      <a:pPr algn="ctr" rtl="0" fontAlgn="ctr"/>
                      <a:r>
                        <a:rPr lang="en-US" sz="1800" b="0" i="0" u="none" strike="noStrike" dirty="0">
                          <a:solidFill>
                            <a:srgbClr val="000000"/>
                          </a:solidFill>
                          <a:effectLst/>
                          <a:latin typeface="Arial Black"/>
                        </a:rPr>
                        <a:t>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012596936"/>
              </p:ext>
            </p:extLst>
          </p:nvPr>
        </p:nvGraphicFramePr>
        <p:xfrm>
          <a:off x="3276600" y="2293292"/>
          <a:ext cx="1028700" cy="3038475"/>
        </p:xfrm>
        <a:graphic>
          <a:graphicData uri="http://schemas.openxmlformats.org/drawingml/2006/table">
            <a:tbl>
              <a:tblPr/>
              <a:tblGrid>
                <a:gridCol w="1028700">
                  <a:extLst>
                    <a:ext uri="{9D8B030D-6E8A-4147-A177-3AD203B41FA5}">
                      <a16:colId xmlns:a16="http://schemas.microsoft.com/office/drawing/2014/main" val="20000"/>
                    </a:ext>
                  </a:extLst>
                </a:gridCol>
              </a:tblGrid>
              <a:tr h="295275">
                <a:tc>
                  <a:txBody>
                    <a:bodyPr/>
                    <a:lstStyle/>
                    <a:p>
                      <a:pPr algn="ctr" rtl="0" fontAlgn="ctr"/>
                      <a:r>
                        <a:rPr lang="en-US" sz="1800" b="0" i="0" u="none" strike="noStrike" dirty="0">
                          <a:solidFill>
                            <a:srgbClr val="000000"/>
                          </a:solidFill>
                          <a:effectLst/>
                          <a:latin typeface="Arial"/>
                        </a:rPr>
                        <a:t>$8,402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42900">
                <a:tc>
                  <a:txBody>
                    <a:bodyPr/>
                    <a:lstStyle/>
                    <a:p>
                      <a:pPr algn="l" rtl="0" fontAlgn="b"/>
                      <a:r>
                        <a:rPr lang="en-US" sz="1800" b="0" i="0" u="none" strike="noStrike">
                          <a:solidFill>
                            <a:srgbClr val="000000"/>
                          </a:solidFill>
                          <a:effectLst/>
                          <a:latin typeface="Arial Black"/>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D9F1"/>
                    </a:solidFill>
                  </a:tcPr>
                </a:tc>
                <a:extLst>
                  <a:ext uri="{0D108BD9-81ED-4DB2-BD59-A6C34878D82A}">
                    <a16:rowId xmlns:a16="http://schemas.microsoft.com/office/drawing/2014/main" val="10001"/>
                  </a:ext>
                </a:extLst>
              </a:tr>
              <a:tr h="342900">
                <a:tc>
                  <a:txBody>
                    <a:bodyPr/>
                    <a:lstStyle/>
                    <a:p>
                      <a:pPr algn="l" rtl="0" fontAlgn="b"/>
                      <a:r>
                        <a:rPr lang="en-US" sz="1800" b="0" i="0" u="none" strike="noStrike" dirty="0">
                          <a:solidFill>
                            <a:srgbClr val="000000"/>
                          </a:solidFill>
                          <a:effectLst/>
                          <a:latin typeface="Arial Black"/>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D9F1"/>
                    </a:solidFill>
                  </a:tcPr>
                </a:tc>
                <a:extLst>
                  <a:ext uri="{0D108BD9-81ED-4DB2-BD59-A6C34878D82A}">
                    <a16:rowId xmlns:a16="http://schemas.microsoft.com/office/drawing/2014/main" val="10002"/>
                  </a:ext>
                </a:extLst>
              </a:tr>
              <a:tr h="342900">
                <a:tc>
                  <a:txBody>
                    <a:bodyPr/>
                    <a:lstStyle/>
                    <a:p>
                      <a:pPr algn="l" rtl="0" fontAlgn="b"/>
                      <a:r>
                        <a:rPr lang="en-US" sz="1800" b="0" i="0" u="none" strike="noStrike">
                          <a:solidFill>
                            <a:srgbClr val="000000"/>
                          </a:solidFill>
                          <a:effectLst/>
                          <a:latin typeface="Arial Black"/>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D9F1"/>
                    </a:solidFill>
                  </a:tcPr>
                </a:tc>
                <a:extLst>
                  <a:ext uri="{0D108BD9-81ED-4DB2-BD59-A6C34878D82A}">
                    <a16:rowId xmlns:a16="http://schemas.microsoft.com/office/drawing/2014/main" val="10003"/>
                  </a:ext>
                </a:extLst>
              </a:tr>
              <a:tr h="342900">
                <a:tc>
                  <a:txBody>
                    <a:bodyPr/>
                    <a:lstStyle/>
                    <a:p>
                      <a:pPr algn="l" rtl="0" fontAlgn="b"/>
                      <a:r>
                        <a:rPr lang="en-US" sz="1800" b="0" i="0" u="none" strike="noStrike">
                          <a:solidFill>
                            <a:srgbClr val="000000"/>
                          </a:solidFill>
                          <a:effectLst/>
                          <a:latin typeface="Arial Black"/>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D9F1"/>
                    </a:solidFill>
                  </a:tcPr>
                </a:tc>
                <a:extLst>
                  <a:ext uri="{0D108BD9-81ED-4DB2-BD59-A6C34878D82A}">
                    <a16:rowId xmlns:a16="http://schemas.microsoft.com/office/drawing/2014/main" val="10004"/>
                  </a:ext>
                </a:extLst>
              </a:tr>
              <a:tr h="342900">
                <a:tc>
                  <a:txBody>
                    <a:bodyPr/>
                    <a:lstStyle/>
                    <a:p>
                      <a:pPr algn="l" rtl="0" fontAlgn="b"/>
                      <a:r>
                        <a:rPr lang="en-US" sz="1800" b="0" i="0" u="none" strike="noStrike">
                          <a:solidFill>
                            <a:srgbClr val="000000"/>
                          </a:solidFill>
                          <a:effectLst/>
                          <a:latin typeface="Arial Black"/>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D9F1"/>
                    </a:solidFill>
                  </a:tcPr>
                </a:tc>
                <a:extLst>
                  <a:ext uri="{0D108BD9-81ED-4DB2-BD59-A6C34878D82A}">
                    <a16:rowId xmlns:a16="http://schemas.microsoft.com/office/drawing/2014/main" val="10005"/>
                  </a:ext>
                </a:extLst>
              </a:tr>
              <a:tr h="342900">
                <a:tc>
                  <a:txBody>
                    <a:bodyPr/>
                    <a:lstStyle/>
                    <a:p>
                      <a:pPr algn="l" rtl="0" fontAlgn="b"/>
                      <a:r>
                        <a:rPr lang="en-US" sz="1800" b="0" i="0" u="none" strike="noStrike">
                          <a:solidFill>
                            <a:srgbClr val="000000"/>
                          </a:solidFill>
                          <a:effectLst/>
                          <a:latin typeface="Arial Black"/>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D9F1"/>
                    </a:solidFill>
                  </a:tcPr>
                </a:tc>
                <a:extLst>
                  <a:ext uri="{0D108BD9-81ED-4DB2-BD59-A6C34878D82A}">
                    <a16:rowId xmlns:a16="http://schemas.microsoft.com/office/drawing/2014/main" val="10006"/>
                  </a:ext>
                </a:extLst>
              </a:tr>
              <a:tr h="342900">
                <a:tc>
                  <a:txBody>
                    <a:bodyPr/>
                    <a:lstStyle/>
                    <a:p>
                      <a:pPr algn="l" rtl="0" fontAlgn="b"/>
                      <a:r>
                        <a:rPr lang="en-US" sz="1800" b="0" i="0" u="none" strike="noStrike">
                          <a:solidFill>
                            <a:srgbClr val="000000"/>
                          </a:solidFill>
                          <a:effectLst/>
                          <a:latin typeface="Arial Black"/>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10007"/>
                  </a:ext>
                </a:extLst>
              </a:tr>
              <a:tr h="342900">
                <a:tc>
                  <a:txBody>
                    <a:bodyPr/>
                    <a:lstStyle/>
                    <a:p>
                      <a:pPr algn="ctr" rtl="0" fontAlgn="ctr"/>
                      <a:r>
                        <a:rPr lang="en-US" sz="1800" b="0" i="0" u="none" strike="noStrike" dirty="0">
                          <a:solidFill>
                            <a:srgbClr val="000000"/>
                          </a:solidFill>
                          <a:effectLst/>
                          <a:latin typeface="Arial Black"/>
                        </a:rPr>
                        <a:t>2010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4635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249"/>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75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75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75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75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826"/>
            <a:ext cx="9162334" cy="1081268"/>
          </a:xfrm>
        </p:spPr>
        <p:txBody>
          <a:bodyPr>
            <a:normAutofit/>
          </a:bodyPr>
          <a:lstStyle/>
          <a:p>
            <a:r>
              <a:rPr lang="en-US" sz="2400" dirty="0">
                <a:latin typeface="Arial Black" panose="020B0A04020102020204" pitchFamily="34" charset="0"/>
              </a:rPr>
              <a:t>Health Care Costs Challenges</a:t>
            </a:r>
          </a:p>
        </p:txBody>
      </p:sp>
      <p:sp>
        <p:nvSpPr>
          <p:cNvPr id="8" name="Rectangle 7"/>
          <p:cNvSpPr/>
          <p:nvPr/>
        </p:nvSpPr>
        <p:spPr>
          <a:xfrm>
            <a:off x="4251960" y="2209800"/>
            <a:ext cx="4343400" cy="1200329"/>
          </a:xfrm>
          <a:prstGeom prst="rect">
            <a:avLst/>
          </a:prstGeom>
        </p:spPr>
        <p:txBody>
          <a:bodyPr wrap="square">
            <a:spAutoFit/>
          </a:bodyPr>
          <a:lstStyle/>
          <a:p>
            <a:r>
              <a:rPr lang="en-US" sz="2400" dirty="0">
                <a:solidFill>
                  <a:prstClr val="black"/>
                </a:solidFill>
                <a:latin typeface="Arial Black" panose="020B0A04020102020204" pitchFamily="34" charset="0"/>
                <a:ea typeface="+mj-ea"/>
                <a:cs typeface="+mj-cs"/>
              </a:rPr>
              <a:t>Rising Medical costs – higher than general inflation</a:t>
            </a:r>
            <a:endParaRPr lang="en-US" dirty="0"/>
          </a:p>
        </p:txBody>
      </p:sp>
      <p:sp>
        <p:nvSpPr>
          <p:cNvPr id="10" name="Rectangle 9"/>
          <p:cNvSpPr/>
          <p:nvPr/>
        </p:nvSpPr>
        <p:spPr>
          <a:xfrm>
            <a:off x="4267200" y="1524000"/>
            <a:ext cx="4191000" cy="461665"/>
          </a:xfrm>
          <a:prstGeom prst="rect">
            <a:avLst/>
          </a:prstGeom>
        </p:spPr>
        <p:txBody>
          <a:bodyPr wrap="square">
            <a:spAutoFit/>
          </a:bodyPr>
          <a:lstStyle/>
          <a:p>
            <a:r>
              <a:rPr lang="en-US" sz="2400" dirty="0">
                <a:solidFill>
                  <a:prstClr val="black"/>
                </a:solidFill>
                <a:latin typeface="Arial Black" panose="020B0A04020102020204" pitchFamily="34" charset="0"/>
              </a:rPr>
              <a:t>Longer life spans</a:t>
            </a:r>
            <a:endParaRPr lang="en-US" sz="2400" dirty="0"/>
          </a:p>
        </p:txBody>
      </p:sp>
      <p:sp>
        <p:nvSpPr>
          <p:cNvPr id="7" name="Rounded Rectangle 6"/>
          <p:cNvSpPr/>
          <p:nvPr/>
        </p:nvSpPr>
        <p:spPr>
          <a:xfrm>
            <a:off x="228600" y="274320"/>
            <a:ext cx="8686800" cy="716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251960" y="3581400"/>
            <a:ext cx="4191000" cy="1200329"/>
          </a:xfrm>
          <a:prstGeom prst="rect">
            <a:avLst/>
          </a:prstGeom>
          <a:noFill/>
        </p:spPr>
        <p:txBody>
          <a:bodyPr wrap="square" rtlCol="0">
            <a:spAutoFit/>
          </a:bodyPr>
          <a:lstStyle/>
          <a:p>
            <a:r>
              <a:rPr lang="en-US" sz="2400" dirty="0">
                <a:latin typeface="Arial Black" panose="020B0A04020102020204" pitchFamily="34" charset="0"/>
              </a:rPr>
              <a:t>Fewer employers offer retirees medical coverage insurance</a:t>
            </a:r>
          </a:p>
        </p:txBody>
      </p:sp>
      <p:sp>
        <p:nvSpPr>
          <p:cNvPr id="4" name="TextBox 3"/>
          <p:cNvSpPr txBox="1"/>
          <p:nvPr/>
        </p:nvSpPr>
        <p:spPr>
          <a:xfrm>
            <a:off x="4251960" y="4953000"/>
            <a:ext cx="3962400" cy="1569660"/>
          </a:xfrm>
          <a:prstGeom prst="rect">
            <a:avLst/>
          </a:prstGeom>
          <a:noFill/>
        </p:spPr>
        <p:txBody>
          <a:bodyPr wrap="square" rtlCol="0">
            <a:spAutoFit/>
          </a:bodyPr>
          <a:lstStyle/>
          <a:p>
            <a:r>
              <a:rPr lang="en-US" sz="2400" dirty="0">
                <a:latin typeface="Arial Black" panose="020B0A04020102020204" pitchFamily="34" charset="0"/>
              </a:rPr>
              <a:t>Critical challenge of managing healthcare costs by Medicare &amp; Medicaid</a:t>
            </a:r>
          </a:p>
        </p:txBody>
      </p:sp>
      <p:pic>
        <p:nvPicPr>
          <p:cNvPr id="9218" name="Picture 2" descr="http://blogs.scientificamerican.com/observations/files/2012/11/health_care_cost_experience_doct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00200"/>
            <a:ext cx="3767328" cy="5257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64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75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75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75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ppt_x"/>
                                          </p:val>
                                        </p:tav>
                                        <p:tav tm="100000">
                                          <p:val>
                                            <p:strVal val="#ppt_x"/>
                                          </p:val>
                                        </p:tav>
                                      </p:tavLst>
                                    </p:anim>
                                    <p:anim calcmode="lin" valueType="num">
                                      <p:cBhvr additive="base">
                                        <p:cTn id="2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410</TotalTime>
  <Words>602</Words>
  <Application>Microsoft Office PowerPoint</Application>
  <PresentationFormat>On-screen Show (4:3)</PresentationFormat>
  <Paragraphs>114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Black</vt:lpstr>
      <vt:lpstr>Calibri</vt:lpstr>
      <vt:lpstr>Office Theme</vt:lpstr>
      <vt:lpstr>PowerPoint Presentation</vt:lpstr>
      <vt:lpstr>PowerPoint Presentation</vt:lpstr>
      <vt:lpstr>Centers for Disease Control and Prevention</vt:lpstr>
      <vt:lpstr>AARP Public Policy Institute &amp; Urban Institute</vt:lpstr>
      <vt:lpstr>AARP Public Policy Institute &amp; Urban Institute</vt:lpstr>
      <vt:lpstr>PowerPoint Presentation</vt:lpstr>
      <vt:lpstr>PowerPoint Presentation</vt:lpstr>
      <vt:lpstr>AARP Public Policy &amp; Georgetown University</vt:lpstr>
      <vt:lpstr>Health Care Costs Challenges</vt:lpstr>
      <vt:lpstr>What do you do?</vt:lpstr>
      <vt:lpstr>What do you do?</vt:lpstr>
      <vt:lpstr>Expect to Live Longer</vt:lpstr>
      <vt:lpstr>Get Serious About Your 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Fidelity Retirement Savings Assessment study</dc:title>
  <dc:creator>Vostro</dc:creator>
  <cp:lastModifiedBy>Peggy Farnworth</cp:lastModifiedBy>
  <cp:revision>35</cp:revision>
  <cp:lastPrinted>2014-10-27T20:58:12Z</cp:lastPrinted>
  <dcterms:created xsi:type="dcterms:W3CDTF">2014-10-06T20:45:09Z</dcterms:created>
  <dcterms:modified xsi:type="dcterms:W3CDTF">2021-01-05T23:21:28Z</dcterms:modified>
</cp:coreProperties>
</file>